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lini Ganguly" initials="N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94" autoAdjust="0"/>
  </p:normalViewPr>
  <p:slideViewPr>
    <p:cSldViewPr>
      <p:cViewPr varScale="1">
        <p:scale>
          <a:sx n="77" d="100"/>
          <a:sy n="77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co-op.or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99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different ways entrepreneurs can learn from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Kurt Theobald: CEO of the e-commerce </a:t>
            </a:r>
            <a:r>
              <a:rPr lang="en-US" dirty="0" smtClean="0"/>
              <a:t>firm, </a:t>
            </a:r>
            <a:r>
              <a:rPr lang="en-US" dirty="0"/>
              <a:t>Classy Llama, the 11th of ten failed startups over five </a:t>
            </a:r>
            <a:r>
              <a:rPr lang="en-US" dirty="0" smtClean="0"/>
              <a:t>years.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is also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cofounder.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His </a:t>
            </a:r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venture: over $8 million in annual revenue: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Despite 10 failures behind him, Theobald learned valuable lessons and persevered until he achieved success.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Theobald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learned some that helped him to finally succeed with his eleventh new venture: a growing business that earns over $8 million in annual revenue.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29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different ways entrepreneurs can learn from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blame culture isn’t </a:t>
            </a:r>
            <a:r>
              <a:rPr lang="en-US" dirty="0" smtClean="0"/>
              <a:t>healthy: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blame culture isn’t healthy for you or your company, simply because you won’t learn from the failure.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Building blame-free cultures is needed: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 blame-free cultures that encourage people to share, accept, learn from, and recover from failure is needed.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Employees need to feel assured of no negative reactions when admitting to a mistake: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 this, employees in a startup would also need to feel assured that they will not receive a negative reaction when they admit mistakes; only then there is an opportunity for the team to analyze what went wrong, and to explore new approaches in order to prevent the same thing from happening again.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key is clear communication on acceptable and unacceptable failures: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key to building a blame-free culture is to communicate clearly what sorts of failures are acceptable and unacceptable.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lack of commitment, reckless conduct, violation of laws or standards, negligence, or wasting resources would be deemed unacceptable;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whereas,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fails that tend to occur through experimentation would be regarded as acceptable.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Danner believes that failure in organizations should not be treated as a “regrettable reality,” but as “a strategic resource that can help you make better decisions, create a more trusting and higher-performing culture, and accelerate your company’s growth and innovation.”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7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different ways entrepreneurs can learn from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Traditional wisdom: talent predicts achievement: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 wisdom leads us to believe that talent, measured by IQ, SAT, and GMAT scores, is a predictor of achievement.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Grit is the quality that enables people to work hard </a:t>
            </a:r>
            <a:r>
              <a:rPr lang="en-US" sz="1200" dirty="0"/>
              <a:t>and sustain interest: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 Angela Lee Duckworth, a psychologist at the University of Pennsylvania,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quality that enables people to work hard and sustain interest in their long-term goals.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 fixed mindset avoids failure; the growth mindset learns from setbacks: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Duckworth’s research is related to Stanford psychologist Carol Dweck’s research on mindset: people with a fixed mindset believe that intelligence and talent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something we’re born with, and they avoid failure, whereas people with growth mindset develop their abilities through dedication, effort, and hard work.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Deliberate practice is the key to success: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Dweck, Duckworth also believes in the concept of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deliberate practice,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is the conscious effort to practice things that we can’t yet do.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20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different ways entrepreneurs can learn from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Courage: no fear of failure: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context of grit, people are courageous when they are not afraid to fail.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Amy Freeman, founder of The Spice and Tea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Exchange,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overcame homelessness and lack of education by creating her own franchise business.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lang="en-US" sz="1400" dirty="0"/>
          </a:p>
          <a:p>
            <a:r>
              <a:rPr lang="en-US" dirty="0"/>
              <a:t>Conscientiousness: working despite challenges: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means working tirelessly in the face of challenges and toward the achievement of long-term goals.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Perseverance: commitment to long-term goals: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the commitment to long-term goals through purposeful deliberate practice.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Serial entrepreneur Com Mirza, founder of multimillion-dollar company Mirza Holdings based in Dubai, Saudi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Arabia,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 big believer in this. 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eight companies he set up failed to take off but he persevered by writing down his goals and practicing his entrepreneurial skills. 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Resilience: recovering from failure and overcoming obstacles: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means the strength to recover from failure and overcome obstacles in order to persevere toward the achievement of long-term goals.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Gritty people believe “everything will be all right in the end, and if it is not all right, it is not the end.”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lang="en-US" sz="1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Excellence: committing to activities that enhance skills: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means committing to activities that enhance skills, as well as prioritizing improvement over perfection.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Striving for excellence is an ongoing process, as each activity highlights new opportunities.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0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different ways entrepreneurs can learn from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sz="1400" dirty="0" smtClean="0"/>
              <a:t>Removing </a:t>
            </a:r>
            <a:r>
              <a:rPr lang="en-US" sz="1400" dirty="0"/>
              <a:t>the Stigma of Failure</a:t>
            </a:r>
            <a:endParaRPr lang="en-IN" sz="1400" dirty="0"/>
          </a:p>
          <a:p>
            <a:r>
              <a:rPr lang="en-US" sz="1400" dirty="0"/>
              <a:t>Today, initiatives are springing up to remove the stigma associated with failure.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Mobile technology nonprofit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MobilActive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runs an annual event called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FAILFaire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provides a forum for nonprofits all over the world to “openly, honestly, and humorously discuss [their] own failures.” </a:t>
            </a:r>
          </a:p>
          <a:p>
            <a:pPr marL="228600" lvl="0" indent="-228600">
              <a:buAutoNum type="alphaLcPeriod"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AILFaire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gives the opportunity for the participants to share their mistakes so others may understand and learn from them, in order to make better decisions in the future.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 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FAILFaire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colorfully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F***up Nights is a global movement that holds events worldwide, giving entrepreneurs the opportunities to share their failure stories in front of a room full of strangers.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N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41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failure and its effect on entrepreneurs.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It is important to include the topic of failure while discussing </a:t>
            </a:r>
            <a:r>
              <a:rPr lang="en-IN" dirty="0" smtClean="0"/>
              <a:t>entrepreneurship</a:t>
            </a:r>
            <a:r>
              <a:rPr lang="en-US" baseline="0" dirty="0" smtClean="0"/>
              <a:t>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startups fail is a reality, thus it is important to include the topic of failure when discussing entrepreneurship.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business failure is the termination of a commercial </a:t>
            </a:r>
            <a:r>
              <a:rPr lang="en-US" dirty="0" smtClean="0"/>
              <a:t>organization</a:t>
            </a:r>
            <a:r>
              <a:rPr lang="en-US" baseline="0" dirty="0" smtClean="0"/>
              <a:t>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missed its goals and failed to achieve investors’ expectations, preventing the venture from continuing to operate and resulting in bankruptcy or liquidation.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Entrepreneurs who see failure as a part of the journey bounce back quicker: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Entrepreneurs see failure as part of the journey and having learned from it, they often feel more confident and prepared to attempt another startup venture.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business failure can be quite traumatic for an entrepreneur: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failure of a venture can be financially costly and emotionally painful, even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traumatic,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too different from ending a long relationship or losing a loved one.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leaves the entrepreneur guilty and even ashamed while wondering what exactly went wrong and how could it have been avoided.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California-based peer-to-peer used car startup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Beepi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good example of an epic fail; it had raised over $150 million from investors but burned through the money too quickly.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Reports showed the founders were overspending on their own salaries and expensive office furniture and laid off almost 200 employees before closing their doors for good in 2017.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failure and its effect on entrepreneurs.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Failure factors often include lack of market need, poor </a:t>
            </a:r>
            <a:r>
              <a:rPr lang="en-US" dirty="0" smtClean="0"/>
              <a:t>marketing, </a:t>
            </a:r>
            <a:r>
              <a:rPr lang="en-US" dirty="0"/>
              <a:t>etc.: And loss of focus.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pivot is needed to turn “small fails” around quickly: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than these epic failures, all entrepreneurs experience many small “fails” that need quick reaction and a change in direction, known as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pivot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Pivots include making directional changes: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Types of pivots for entrepreneurs include changing directions on such things as the product, customer segment, revenue model, or distribution channel.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failures are the “valleys” in the journey with setbacks, missteps, ill-planned experiments, misplaced decisions: manageable events that can help you build on what you learn.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from small failures can nullify the risks of big failures: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we can expect and embrace the learning from the small failures, perhaps we can mitigate the risks of the big failures.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5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several reasons for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The failure spectrum ranges from big to small: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Amy C. Edmondson (Harvard Business School) believes that failure ranges from big to small along a failure spectrum.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runs from blameworthy to praiseworthy: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 spectrum of failures runs from blameworthy to praiseworthy.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Blameworthy: entrepreneurs who violate rules and regulations (“Deviance” at the top of the spectrum) are likely to have failed businesses and a tarnished reputation.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Praiseworthy: someone without the skills to do a job can get more training, processes can be monitored and refined; “failed” hypotheses and exploratory testing can be opportunities to expand knowledge, iterate, and set the scene for better approaches.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can have positive and negative outcomes: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failure spectrum describes situations that may be perceived as failures, yet can sometimes have positive rather than negative outcomes.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Deviance: Defiance of ethical boundaries leading to venture mismanagement: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entrepreneur defies legal and ethical boundaries leading to mismanagement of the venture.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Blood-testing startup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good example of a company that demonstrated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deviance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social norms, as well as its defiance of legal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ethical boundaries.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promised to  take the trauma out of blood testing by using just a single drop of blood that would run through the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machine called the Edison.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company claimed that the Edison could run 240 different blood tests but only a few could actually be done on the Edison.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remaining tests were done on machines that were competitors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Theranos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2018, Elizabeth Holmes and former company president Ramesh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Balwani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charged with fraud for making false claims about the effectiveness of the blood-testing product.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 smtClean="0"/>
              <a:t>Inattention: It happens by delegating too much too soon without following up: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entrepreneur gets sidetracked by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inattention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either in a new business direction or by delegating too much too soon without following up.</a:t>
            </a:r>
            <a:endParaRPr lang="en-US" dirty="0" smtClean="0"/>
          </a:p>
          <a:p>
            <a:pPr marL="228600" lvl="0" indent="-228600">
              <a:buAutoNum type="alphaL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Siouxsie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Downs became sidetracked from her main business, STEM education accelerator 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IQ Co-Op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by trying to manage too many different projects at once.</a:t>
            </a:r>
          </a:p>
          <a:p>
            <a:pPr marL="228600" lvl="0" indent="-228600">
              <a:buAutoNum type="alphaL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her colleagues called her out for her lack of follow-through, Downs stepped back from some of the projects and appointed a trusted colleague to help her manage her deadlines.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4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several reasons for failure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ability: the entrepreneur lacks the skillset to get the job done: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ability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entrepreneur is overextended and lacks the skillset to get the job done.</a:t>
            </a:r>
            <a:endParaRPr lang="en-US" dirty="0"/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common for companies to outgrow their founders because they lack the skills and abilities to get the company to the next level. 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Eddie Lou founder of workforce technology company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Shiftgig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stepped down as CEO in favor of new CEO Wade Burgess.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Lou had the most suitable skills to set up the company, raise capital and bring it to market, Burgess had a better skillset for growing the company to its next stage. 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/>
              <a:t>Process Inadequacy: wrong processes are set up in the organization: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inadequacy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the wrong processes are set up in the organization so communication breaks down among employees and things begin to fall through the cracks.</a:t>
            </a:r>
            <a:endParaRPr lang="en-US" dirty="0"/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Paul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Biggar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Nathan Chong are the founders of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NewsTilt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news website for independent, professional journalists.  </a:t>
            </a:r>
          </a:p>
          <a:p>
            <a:pPr marL="228600" lvl="0" indent="-228600">
              <a:buAutoNum type="alphaLcPeriod"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Biggar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believes lack of communication was one of the reasons that the startup failed to last any longer than two months.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Uncertainty: It make entrepreneurs take unreasonable actions due to lack of clarity: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Uncertainty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lack of clarity about future events can cause entrepreneurs to take unreasonable actions.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Keith B Nowak founder of social media instant messaging company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Imercive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believes that company failed because it stuck to the wrong strategy for far too long.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12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several reasons for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Exploratory </a:t>
            </a:r>
            <a:r>
              <a:rPr lang="en-US" dirty="0"/>
              <a:t>Experimentation: Market tests are very much needed even though experiments may fail: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tests are conducted to get early feedback and acquire learning and information; some may fail but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exploratory experimentation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crucial for learning.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Joelle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Mertzel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founder of countertop butter dish,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Butterie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tested the market for her prototype by interviewing over 1,000 people waiting to board flights in airports all over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results showed that 67 percent of the respondents agreed they would use the butter dish, which was enough proof for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Mertzel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develop into a viable product. 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study carried out by CBI Insights analyzing 101 startup postmortems found that 42 percent of startups failed because they didn’t solve a big enough problem.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tend to view failure in a negative way which is not beneficial: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Despite the learning from perceived failures, many of us view failure in a negative way and try our best to avoid it. 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antifailure</a:t>
            </a:r>
            <a:r>
              <a:rPr lang="en-US" dirty="0" smtClean="0"/>
              <a:t> bias makes us avoid the learning we can gain from it: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because the concept of failure provokes an emotional reaction 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antifailure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bias that inhibits us from learning from the experience rather than tackling the reasons behind it.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hard to separate personal from professional failure: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entrepreneurs, failure is especially difficult because it is hard to separate personal failure from professional failure.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48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consequences of fear of failure for entrepreneurs.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origins may lie in </a:t>
            </a:r>
            <a:r>
              <a:rPr lang="en-US" dirty="0" smtClean="0"/>
              <a:t>parent–child </a:t>
            </a:r>
            <a:r>
              <a:rPr lang="en-US" dirty="0"/>
              <a:t>relationships: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Researchers have suggested that the origins of fear of failure may lie in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parent</a:t>
            </a:r>
            <a:r>
              <a:rPr lang="en-US" dirty="0" smtClean="0"/>
              <a:t>–c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hild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child is likely to have a higher fear of failure if he or she is punished for failures and receives little or neutral praise for successful achievements.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Studies suggest a connection between high parental expectations and a child’s fear of failure, maternal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irritability,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paternal absence.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People raised to believe that failure is unacceptable will avoid it at all costs: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Studies show that individuals raised to believe that failure is unacceptable and has negative consequences, will go out of their way to avoid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means that rather than seeing mistakes as opportunities to learn and improve skills, or to compete against others, they will view them as threatening and judgment-oriented experiences.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stunts the maturity and growth of such individuals: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the potential to make mistakes stunts the growth and maturity of such individuals and leads only to more mistakes and failures over time.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begin developing coping strategies: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you establish the extent of your fear of failure, you can begin to develop some coping strategies to deal with it.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you can reframe specific goals so they become more achievable.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Second, if the product failed to generate as much revenue as you would like, it is helpful to separate your personal feelings from facts.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Third, by deliberately allowing yourself to feel the fear, you are more likely to diminish the fear of failure.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 a good way to deal with your fear is to seek support from the role models in your life.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9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11.3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 the consequences of fear of failure for entrepreneurs.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GEM measures fear of failure globally: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strong fear of failure is often rooted in one’s national culture; the Global Entrepreneurship Monitor report (GEM) measures fear of failure on a global level according to country.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Lowest: Angola; Highest: Morocco: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Fear of failure was lowest in Angola (16%) followed by Colombia at 23%; the highest is Morocco at 64%, Greece at 57%, and India at 50%; The U.S. is 35%.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GEM study focused on how people’s perceptions influence decisions: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GEM study focused on how people’s personal perceptions in these three economies have influenced their decision to start a business.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228600" lvl="0" indent="-228600">
              <a:buAutoNum type="alphaLcPeriod"/>
            </a:pPr>
            <a:r>
              <a:rPr lang="en-US" dirty="0"/>
              <a:t>Perceived opportunities: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perceptions include the extent to which people see opportunities around them to start a business.</a:t>
            </a:r>
          </a:p>
          <a:p>
            <a:pPr marL="228600" lvl="0" indent="-228600">
              <a:buAutoNum type="alphaLcPeriod"/>
            </a:pPr>
            <a:r>
              <a:rPr lang="en-US" dirty="0"/>
              <a:t>Perceived capabilities: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capable they think they are of starting a business.</a:t>
            </a:r>
          </a:p>
          <a:p>
            <a:pPr marL="228600" lvl="0" indent="-228600">
              <a:buAutoNum type="alphaLcPeriod"/>
            </a:pPr>
            <a:r>
              <a:rPr lang="en-US" dirty="0"/>
              <a:t>Fear of failure: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people would feel constrained by their own fear of failing. </a:t>
            </a:r>
          </a:p>
          <a:p>
            <a:pPr marL="228600" lvl="0" indent="-228600">
              <a:buAutoNum type="alphaLcPeriod"/>
            </a:pPr>
            <a:r>
              <a:rPr lang="en-US" dirty="0"/>
              <a:t>Entrepreneurial intentions: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degree to which those capable of starting a business may intend to do so over the next three years.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97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Satisfies Learning Objective </a:t>
            </a:r>
            <a:r>
              <a:rPr lang="en-US" baseline="0" dirty="0"/>
              <a:t>11.4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 different ways entrepreneurs can learn from failure.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Important for entrepreneurs to learn from those who have experienced failed businesses: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reality is that businesses do fail, which is why it is important for aspiring entrepreneurs to learn from others who have experienced failed businesses.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Jeff Bezos, founder of Amazon.com, is a big believer in experimentation, especially when it comes to learning from failures.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“I’ve made billions of dollars of failures at Amazon.com,” he said. “Literally billions. . . . companies that don’t embrace failure and continue to experiment eventually get in the desperate position where the only thing they can do is make a Hail Mary bet at the end of their corporate existence.”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“Failure” should be seen as “intentional </a:t>
            </a:r>
            <a:r>
              <a:rPr lang="en-US" dirty="0" smtClean="0"/>
              <a:t>iteration,” </a:t>
            </a:r>
            <a:r>
              <a:rPr lang="en-US" dirty="0"/>
              <a:t>a process that involves prototyping, </a:t>
            </a:r>
            <a:r>
              <a:rPr lang="en-US" dirty="0" smtClean="0"/>
              <a:t>testing, </a:t>
            </a:r>
            <a:r>
              <a:rPr lang="en-US" dirty="0"/>
              <a:t>etc.: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would be better to reframe the term “failure” as “intentional iteration”—a process that involves prototyping, testing, analyzing, and refinement.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involves making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intelligent failures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good failures that provide new knowledge to help a startup innovate and stride ahead of its competition.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Designing a new, innovative product, or testing consumer reactions in an untapped market are all tasks that may result in intelligent failures. </a:t>
            </a:r>
          </a:p>
          <a:p>
            <a:pPr marL="228600" lvl="0" indent="-228600">
              <a:buAutoNum type="alphaL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the right kind of experimentation, entrepreneurs can produce quick failures with positive results.</a:t>
            </a:r>
            <a:endParaRPr lang="en-I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4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597150"/>
            <a:ext cx="8229600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IN" dirty="0"/>
              <a:t>Chapter 11: </a:t>
            </a:r>
            <a:r>
              <a:rPr lang="en-US" dirty="0"/>
              <a:t>Learning from Failure</a:t>
            </a:r>
          </a:p>
        </p:txBody>
      </p:sp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6450"/>
          </a:xfrm>
        </p:spPr>
        <p:txBody>
          <a:bodyPr>
            <a:normAutofit/>
          </a:bodyPr>
          <a:lstStyle/>
          <a:p>
            <a:r>
              <a:rPr lang="en-US" sz="4000" dirty="0"/>
              <a:t>Learning from Failure </a:t>
            </a:r>
            <a:r>
              <a:rPr lang="en-US" sz="2700" dirty="0" smtClean="0"/>
              <a:t>(2 </a:t>
            </a:r>
            <a:r>
              <a:rPr lang="en-US" sz="2700" dirty="0"/>
              <a:t>of </a:t>
            </a:r>
            <a:r>
              <a:rPr lang="en-US" sz="2700" dirty="0" smtClean="0"/>
              <a:t>3)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Lessons Learned by Successful Entrepreneurs </a:t>
            </a:r>
            <a:endParaRPr lang="en-IN" dirty="0"/>
          </a:p>
          <a:p>
            <a:r>
              <a:rPr lang="en-US" dirty="0"/>
              <a:t>Kurt Theobald: CEO of the e-commerce </a:t>
            </a:r>
            <a:r>
              <a:rPr lang="en-US" dirty="0" smtClean="0"/>
              <a:t>firm, </a:t>
            </a:r>
            <a:r>
              <a:rPr lang="en-US" dirty="0"/>
              <a:t>Classy Llama, the 11th of ten failed startups over five years. </a:t>
            </a:r>
          </a:p>
          <a:p>
            <a:pPr lvl="1"/>
            <a:r>
              <a:rPr lang="en-US" dirty="0" smtClean="0"/>
              <a:t>His </a:t>
            </a:r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venture: </a:t>
            </a:r>
            <a:r>
              <a:rPr lang="en-US" dirty="0" smtClean="0"/>
              <a:t>Over </a:t>
            </a:r>
            <a:r>
              <a:rPr lang="en-US" dirty="0"/>
              <a:t>$8 million in annual revenue.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Learning from Failure </a:t>
            </a:r>
            <a:r>
              <a:rPr lang="en-US" sz="2700" dirty="0" smtClean="0"/>
              <a:t>(3 </a:t>
            </a:r>
            <a:r>
              <a:rPr lang="en-US" sz="2700" dirty="0"/>
              <a:t>of </a:t>
            </a:r>
            <a:r>
              <a:rPr lang="en-US" sz="2700" dirty="0" smtClean="0"/>
              <a:t>3)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4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Building a Blame Free Environment</a:t>
            </a:r>
            <a:endParaRPr lang="en-IN" dirty="0"/>
          </a:p>
          <a:p>
            <a:r>
              <a:rPr lang="en-US" dirty="0"/>
              <a:t>B</a:t>
            </a:r>
            <a:r>
              <a:rPr lang="en-US" dirty="0" smtClean="0"/>
              <a:t>lame </a:t>
            </a:r>
            <a:r>
              <a:rPr lang="en-US" dirty="0"/>
              <a:t>culture isn’t </a:t>
            </a:r>
            <a:r>
              <a:rPr lang="en-US" dirty="0" smtClean="0"/>
              <a:t>healthy. </a:t>
            </a:r>
            <a:endParaRPr lang="en-US" dirty="0"/>
          </a:p>
          <a:p>
            <a:pPr lvl="1"/>
            <a:r>
              <a:rPr lang="en-US" dirty="0"/>
              <a:t>Building blame-free cultures is needed.</a:t>
            </a:r>
          </a:p>
          <a:p>
            <a:pPr lvl="1"/>
            <a:r>
              <a:rPr lang="en-US" dirty="0"/>
              <a:t>Employees need to feel assured of no negative reactions when admitting to a mistake.</a:t>
            </a:r>
          </a:p>
          <a:p>
            <a:r>
              <a:rPr lang="en-US" dirty="0" smtClean="0"/>
              <a:t>Key: Clear </a:t>
            </a:r>
            <a:r>
              <a:rPr lang="en-US" dirty="0"/>
              <a:t>communication on acceptable and unacceptable failures.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7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Gritty: Building a Tolerance for </a:t>
            </a:r>
            <a:r>
              <a:rPr lang="en-US" dirty="0" smtClean="0"/>
              <a:t>Failure </a:t>
            </a:r>
            <a:r>
              <a:rPr lang="en-US" sz="2700" dirty="0" smtClean="0"/>
              <a:t>(1 </a:t>
            </a:r>
            <a:r>
              <a:rPr lang="en-US" sz="2700" dirty="0"/>
              <a:t>of </a:t>
            </a:r>
            <a:r>
              <a:rPr lang="en-US" sz="2700" dirty="0" smtClean="0"/>
              <a:t>3)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4298950"/>
          </a:xfrm>
        </p:spPr>
        <p:txBody>
          <a:bodyPr>
            <a:normAutofit/>
          </a:bodyPr>
          <a:lstStyle/>
          <a:p>
            <a:r>
              <a:rPr lang="en-US" dirty="0"/>
              <a:t>Traditional wisdom: </a:t>
            </a:r>
            <a:r>
              <a:rPr lang="en-US" dirty="0" smtClean="0"/>
              <a:t>Talent </a:t>
            </a:r>
            <a:r>
              <a:rPr lang="en-US" dirty="0"/>
              <a:t>predicts achievement.</a:t>
            </a:r>
          </a:p>
          <a:p>
            <a:r>
              <a:rPr lang="en-US" dirty="0" smtClean="0"/>
              <a:t>Grit: Quality </a:t>
            </a:r>
            <a:r>
              <a:rPr lang="en-US" dirty="0"/>
              <a:t>that enables people to work hard and sustain </a:t>
            </a:r>
            <a:r>
              <a:rPr lang="en-US" dirty="0" smtClean="0"/>
              <a:t>interest.</a:t>
            </a:r>
            <a:endParaRPr lang="en-US" dirty="0"/>
          </a:p>
          <a:p>
            <a:pPr lvl="1"/>
            <a:r>
              <a:rPr lang="en-US" dirty="0"/>
              <a:t>The fixed mindset avoids failure; the growth mindset learns from </a:t>
            </a:r>
            <a:r>
              <a:rPr lang="en-US" dirty="0" smtClean="0"/>
              <a:t>setbacks.</a:t>
            </a:r>
            <a:endParaRPr lang="en-US" dirty="0"/>
          </a:p>
          <a:p>
            <a:r>
              <a:rPr lang="en-US" dirty="0"/>
              <a:t>Deliberate practice is the key to success</a:t>
            </a:r>
            <a:r>
              <a:rPr lang="en-US" sz="35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19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Gritty: Building a Tolerance for </a:t>
            </a:r>
            <a:r>
              <a:rPr lang="en-US" dirty="0" smtClean="0"/>
              <a:t>Failure </a:t>
            </a:r>
            <a:r>
              <a:rPr lang="en-US" sz="2700" dirty="0" smtClean="0"/>
              <a:t>(2 </a:t>
            </a:r>
            <a:r>
              <a:rPr lang="en-US" sz="2700" dirty="0"/>
              <a:t>of </a:t>
            </a:r>
            <a:r>
              <a:rPr lang="en-US" sz="2700" dirty="0" smtClean="0"/>
              <a:t>3)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29895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3800" dirty="0"/>
              <a:t>Building Grit</a:t>
            </a:r>
            <a:endParaRPr lang="en-IN" sz="3800" dirty="0"/>
          </a:p>
          <a:p>
            <a:r>
              <a:rPr lang="en-US" sz="3800" dirty="0"/>
              <a:t>It includes several attributes</a:t>
            </a:r>
          </a:p>
          <a:p>
            <a:pPr lvl="1"/>
            <a:r>
              <a:rPr lang="en-US" sz="3300" dirty="0"/>
              <a:t>Courage: </a:t>
            </a:r>
            <a:r>
              <a:rPr lang="en-US" sz="3300" dirty="0" smtClean="0"/>
              <a:t>No </a:t>
            </a:r>
            <a:r>
              <a:rPr lang="en-US" sz="3300" dirty="0"/>
              <a:t>fear of </a:t>
            </a:r>
            <a:r>
              <a:rPr lang="en-US" sz="3300" dirty="0" smtClean="0"/>
              <a:t>failure.</a:t>
            </a:r>
            <a:endParaRPr lang="en-US" sz="3300" dirty="0"/>
          </a:p>
          <a:p>
            <a:pPr lvl="1"/>
            <a:r>
              <a:rPr lang="en-US" sz="3300" dirty="0"/>
              <a:t>Conscientiousness: </a:t>
            </a:r>
            <a:r>
              <a:rPr lang="en-US" sz="3300" dirty="0" smtClean="0"/>
              <a:t>Working </a:t>
            </a:r>
            <a:r>
              <a:rPr lang="en-US" sz="3300" dirty="0"/>
              <a:t>despite </a:t>
            </a:r>
            <a:r>
              <a:rPr lang="en-US" sz="3300" dirty="0" smtClean="0"/>
              <a:t>challenges.</a:t>
            </a:r>
            <a:endParaRPr lang="en-US" sz="3300" dirty="0"/>
          </a:p>
          <a:p>
            <a:pPr lvl="1"/>
            <a:r>
              <a:rPr lang="en-US" sz="3300" dirty="0"/>
              <a:t>Perseverance: </a:t>
            </a:r>
            <a:r>
              <a:rPr lang="en-US" sz="3300" dirty="0" smtClean="0"/>
              <a:t>Commitment </a:t>
            </a:r>
            <a:r>
              <a:rPr lang="en-US" sz="3300" dirty="0"/>
              <a:t>to long-term </a:t>
            </a:r>
            <a:r>
              <a:rPr lang="en-US" sz="3300" dirty="0" smtClean="0"/>
              <a:t>goals.</a:t>
            </a:r>
          </a:p>
          <a:p>
            <a:pPr lvl="1"/>
            <a:r>
              <a:rPr lang="en-US" sz="3300" dirty="0"/>
              <a:t>Resilience: </a:t>
            </a:r>
            <a:r>
              <a:rPr lang="en-US" sz="3300" dirty="0" smtClean="0"/>
              <a:t>Recovering </a:t>
            </a:r>
            <a:r>
              <a:rPr lang="en-US" sz="3300" dirty="0"/>
              <a:t>from failure and overcoming </a:t>
            </a:r>
            <a:r>
              <a:rPr lang="en-US" sz="3300" dirty="0" smtClean="0"/>
              <a:t>obstacles. </a:t>
            </a:r>
            <a:endParaRPr lang="en-US" sz="3300" dirty="0"/>
          </a:p>
          <a:p>
            <a:pPr lvl="1"/>
            <a:r>
              <a:rPr lang="en-US" sz="3300" dirty="0"/>
              <a:t>Excellence: </a:t>
            </a:r>
            <a:r>
              <a:rPr lang="en-US" sz="3300" dirty="0" smtClean="0"/>
              <a:t>Committing </a:t>
            </a:r>
            <a:r>
              <a:rPr lang="en-US" sz="3300" dirty="0"/>
              <a:t>to activities that enhance skills.</a:t>
            </a:r>
          </a:p>
          <a:p>
            <a:pPr marL="457200" lvl="1" indent="0">
              <a:buNone/>
            </a:pPr>
            <a:endParaRPr lang="en-US" sz="31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11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10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Gritty: Building a Tolerance for </a:t>
            </a:r>
            <a:r>
              <a:rPr lang="en-US" dirty="0" smtClean="0"/>
              <a:t>Failure </a:t>
            </a:r>
            <a:r>
              <a:rPr lang="en-US" sz="2700" dirty="0" smtClean="0"/>
              <a:t>(3 </a:t>
            </a:r>
            <a:r>
              <a:rPr lang="en-US" sz="2700" dirty="0"/>
              <a:t>of </a:t>
            </a:r>
            <a:r>
              <a:rPr lang="en-US" sz="2700" dirty="0" smtClean="0"/>
              <a:t>3)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Removing </a:t>
            </a:r>
            <a:r>
              <a:rPr lang="en-US" dirty="0"/>
              <a:t>the Stigma of Failure</a:t>
            </a:r>
            <a:endParaRPr lang="en-IN" dirty="0"/>
          </a:p>
          <a:p>
            <a:r>
              <a:rPr lang="en-US" dirty="0" smtClean="0"/>
              <a:t>Initiatives </a:t>
            </a:r>
            <a:r>
              <a:rPr lang="en-US" dirty="0"/>
              <a:t>are springing up to remove the stigma associated with failure.</a:t>
            </a:r>
            <a:endParaRPr lang="en-IN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6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0669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Failure and Entrepreneurship </a:t>
            </a:r>
            <a:r>
              <a:rPr lang="en-US" sz="2700" dirty="0"/>
              <a:t>(1 of 2)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>
            <a:normAutofit/>
          </a:bodyPr>
          <a:lstStyle/>
          <a:p>
            <a:r>
              <a:rPr lang="en-IN" dirty="0" smtClean="0"/>
              <a:t>Important </a:t>
            </a:r>
            <a:r>
              <a:rPr lang="en-IN" dirty="0"/>
              <a:t>to include the topic of failure while discussing entrepreneurship</a:t>
            </a:r>
            <a:r>
              <a:rPr lang="en-US" dirty="0"/>
              <a:t>.</a:t>
            </a:r>
          </a:p>
          <a:p>
            <a:r>
              <a:rPr lang="en-US" dirty="0"/>
              <a:t>A business failure is the termination of a commercial organization.</a:t>
            </a:r>
          </a:p>
          <a:p>
            <a:r>
              <a:rPr lang="en-US" dirty="0"/>
              <a:t>Entrepreneurs who see failure as a part of the journey bounce back quicker.</a:t>
            </a:r>
          </a:p>
          <a:p>
            <a:r>
              <a:rPr lang="en-US" dirty="0"/>
              <a:t>A business failure can be quite traumatic for an entrepreneur.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Failure and Entrepreneurship </a:t>
            </a:r>
            <a:r>
              <a:rPr lang="en-US" sz="2700" dirty="0" smtClean="0"/>
              <a:t>(2 </a:t>
            </a:r>
            <a:r>
              <a:rPr lang="en-US" sz="2700" dirty="0"/>
              <a:t>of 2)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48200"/>
          </a:xfrm>
        </p:spPr>
        <p:txBody>
          <a:bodyPr>
            <a:normAutofit/>
          </a:bodyPr>
          <a:lstStyle/>
          <a:p>
            <a:r>
              <a:rPr lang="en-US" dirty="0"/>
              <a:t>Failure factors often include lack of market need, poor </a:t>
            </a:r>
            <a:r>
              <a:rPr lang="en-US" dirty="0" smtClean="0"/>
              <a:t>marketing, </a:t>
            </a:r>
            <a:r>
              <a:rPr lang="en-US" dirty="0"/>
              <a:t>etc.</a:t>
            </a:r>
          </a:p>
          <a:p>
            <a:r>
              <a:rPr lang="en-US" dirty="0" smtClean="0"/>
              <a:t>Pivot: Turn </a:t>
            </a:r>
            <a:r>
              <a:rPr lang="en-US" dirty="0"/>
              <a:t>“small fails” around quickly.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making directional changes.</a:t>
            </a:r>
          </a:p>
          <a:p>
            <a:r>
              <a:rPr lang="en-US" dirty="0"/>
              <a:t>Learning from small failures can nullify the risks of big failures.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4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The Failure Spectrum </a:t>
            </a:r>
            <a:r>
              <a:rPr lang="en-US" sz="2700" dirty="0"/>
              <a:t>(1 of 5</a:t>
            </a:r>
            <a:r>
              <a:rPr lang="en-US" sz="2700" dirty="0" smtClean="0"/>
              <a:t>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679950"/>
          </a:xfrm>
        </p:spPr>
        <p:txBody>
          <a:bodyPr>
            <a:normAutofit/>
          </a:bodyPr>
          <a:lstStyle/>
          <a:p>
            <a:r>
              <a:rPr lang="en-US" dirty="0"/>
              <a:t>The failure spectrum ranges from big to small. </a:t>
            </a:r>
          </a:p>
          <a:p>
            <a:pPr lvl="1"/>
            <a:r>
              <a:rPr lang="en-US" dirty="0" smtClean="0"/>
              <a:t>Runs </a:t>
            </a:r>
            <a:r>
              <a:rPr lang="en-US" dirty="0"/>
              <a:t>from blameworthy to praiseworthy.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positive and negative </a:t>
            </a:r>
            <a:r>
              <a:rPr lang="en-US" dirty="0" smtClean="0"/>
              <a:t>outcomes.</a:t>
            </a:r>
            <a:endParaRPr lang="en-US" dirty="0"/>
          </a:p>
          <a:p>
            <a:r>
              <a:rPr lang="en-US" dirty="0"/>
              <a:t>Deviance: Defiance of ethical boundaries leading to venture </a:t>
            </a:r>
            <a:r>
              <a:rPr lang="en-US" dirty="0" smtClean="0"/>
              <a:t>mismanagement.</a:t>
            </a:r>
          </a:p>
          <a:p>
            <a:r>
              <a:rPr lang="en-US" dirty="0"/>
              <a:t>Inattention: Happens by delegating too much too soon without following up.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3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5405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The Failure Spectrum </a:t>
            </a:r>
            <a:r>
              <a:rPr lang="en-US" sz="2700" dirty="0" smtClean="0"/>
              <a:t>(2 </a:t>
            </a:r>
            <a:r>
              <a:rPr lang="en-US" sz="2700" dirty="0"/>
              <a:t>of 5</a:t>
            </a:r>
            <a:r>
              <a:rPr lang="en-US" sz="2700" dirty="0" smtClean="0"/>
              <a:t>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568450"/>
            <a:ext cx="8686800" cy="4787899"/>
          </a:xfrm>
        </p:spPr>
        <p:txBody>
          <a:bodyPr>
            <a:normAutofit/>
          </a:bodyPr>
          <a:lstStyle/>
          <a:p>
            <a:r>
              <a:rPr lang="en-US" dirty="0" smtClean="0"/>
              <a:t>Lack </a:t>
            </a:r>
            <a:r>
              <a:rPr lang="en-US" dirty="0"/>
              <a:t>of ability: </a:t>
            </a:r>
            <a:r>
              <a:rPr lang="en-US" dirty="0" smtClean="0"/>
              <a:t>Entrepreneur </a:t>
            </a:r>
            <a:r>
              <a:rPr lang="en-US" dirty="0"/>
              <a:t>lacks the skillset to get the job done.</a:t>
            </a:r>
          </a:p>
          <a:p>
            <a:r>
              <a:rPr lang="en-US" dirty="0"/>
              <a:t>Process Inadequacy: </a:t>
            </a:r>
            <a:r>
              <a:rPr lang="en-US" dirty="0" smtClean="0"/>
              <a:t>Wrong </a:t>
            </a:r>
            <a:r>
              <a:rPr lang="en-US" dirty="0"/>
              <a:t>processes are set up in the organization</a:t>
            </a:r>
            <a:r>
              <a:rPr lang="en-US" dirty="0" smtClean="0"/>
              <a:t>.</a:t>
            </a:r>
          </a:p>
          <a:p>
            <a:r>
              <a:rPr lang="en-US" dirty="0"/>
              <a:t>Uncertainty: Makes entrepreneurs take unreasonable actions due to lack of clarity</a:t>
            </a:r>
            <a:r>
              <a:rPr lang="en-US" dirty="0" smtClean="0"/>
              <a:t>. </a:t>
            </a:r>
          </a:p>
          <a:p>
            <a:r>
              <a:rPr lang="en-US" dirty="0"/>
              <a:t>Exploratory Experimentation: Market tests </a:t>
            </a:r>
            <a:r>
              <a:rPr lang="en-US" dirty="0" smtClean="0"/>
              <a:t>needed </a:t>
            </a:r>
            <a:r>
              <a:rPr lang="en-US" dirty="0"/>
              <a:t>even though experiments may fail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9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The Failure Spectrum </a:t>
            </a:r>
            <a:r>
              <a:rPr lang="en-US" sz="2700" dirty="0" smtClean="0"/>
              <a:t>(3 </a:t>
            </a:r>
            <a:r>
              <a:rPr lang="en-US" sz="2700" dirty="0"/>
              <a:t>of </a:t>
            </a:r>
            <a:r>
              <a:rPr lang="en-US" sz="2700" dirty="0" smtClean="0"/>
              <a:t>5)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79950"/>
          </a:xfrm>
        </p:spPr>
        <p:txBody>
          <a:bodyPr>
            <a:normAutofit/>
          </a:bodyPr>
          <a:lstStyle/>
          <a:p>
            <a:r>
              <a:rPr lang="en-US" dirty="0" smtClean="0"/>
              <a:t>Failure viewed in </a:t>
            </a:r>
            <a:r>
              <a:rPr lang="en-US" dirty="0"/>
              <a:t>a </a:t>
            </a:r>
            <a:r>
              <a:rPr lang="en-US" dirty="0" smtClean="0"/>
              <a:t>negative: Not </a:t>
            </a:r>
            <a:r>
              <a:rPr lang="en-US" dirty="0"/>
              <a:t>beneficial. </a:t>
            </a:r>
            <a:endParaRPr lang="en-US" dirty="0" smtClean="0"/>
          </a:p>
          <a:p>
            <a:r>
              <a:rPr lang="en-US" dirty="0" err="1" smtClean="0"/>
              <a:t>Antifailure</a:t>
            </a:r>
            <a:r>
              <a:rPr lang="en-US" dirty="0" smtClean="0"/>
              <a:t> bias: Makes us avoid </a:t>
            </a:r>
            <a:r>
              <a:rPr lang="en-US" dirty="0"/>
              <a:t>the learning we can gain from it.  </a:t>
            </a:r>
          </a:p>
          <a:p>
            <a:r>
              <a:rPr lang="en-US" dirty="0"/>
              <a:t>It is hard to separate personal from professional failure.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/>
              <a:t>Fear of Failure </a:t>
            </a:r>
            <a:r>
              <a:rPr lang="en-US" sz="2700" dirty="0" smtClean="0"/>
              <a:t>(4 </a:t>
            </a:r>
            <a:r>
              <a:rPr lang="en-US" sz="2700" dirty="0"/>
              <a:t>of </a:t>
            </a:r>
            <a:r>
              <a:rPr lang="en-US" sz="2700" dirty="0" smtClean="0"/>
              <a:t>5)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Signs of Fear of Failure</a:t>
            </a:r>
          </a:p>
          <a:p>
            <a:r>
              <a:rPr lang="en-US" dirty="0" smtClean="0"/>
              <a:t>Origins lie </a:t>
            </a:r>
            <a:r>
              <a:rPr lang="en-US" dirty="0"/>
              <a:t>in </a:t>
            </a:r>
            <a:r>
              <a:rPr lang="en-US" dirty="0" smtClean="0"/>
              <a:t>parent–child </a:t>
            </a:r>
            <a:r>
              <a:rPr lang="en-US" dirty="0"/>
              <a:t>relationships.</a:t>
            </a:r>
          </a:p>
          <a:p>
            <a:r>
              <a:rPr lang="en-US" dirty="0"/>
              <a:t>People raised to believe that failure is unacceptable </a:t>
            </a:r>
            <a:r>
              <a:rPr lang="en-US" dirty="0" smtClean="0"/>
              <a:t>and avoid </a:t>
            </a:r>
            <a:r>
              <a:rPr lang="en-US" dirty="0"/>
              <a:t>it at all costs.</a:t>
            </a:r>
          </a:p>
          <a:p>
            <a:pPr lvl="1"/>
            <a:r>
              <a:rPr lang="en-US" dirty="0" smtClean="0"/>
              <a:t>Stunts </a:t>
            </a:r>
            <a:r>
              <a:rPr lang="en-US" dirty="0"/>
              <a:t>the maturity and growth of such individuals.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coping strategies.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5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5429" y="73025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Fear of Failure </a:t>
            </a:r>
            <a:r>
              <a:rPr lang="en-US" sz="2700" dirty="0" smtClean="0"/>
              <a:t>(5 </a:t>
            </a:r>
            <a:r>
              <a:rPr lang="en-US" sz="2700" dirty="0"/>
              <a:t>of </a:t>
            </a:r>
            <a:r>
              <a:rPr lang="en-US" sz="2700" dirty="0" smtClean="0"/>
              <a:t>5)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4650"/>
            <a:ext cx="8686800" cy="471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Global Fear of Failure</a:t>
            </a:r>
          </a:p>
          <a:p>
            <a:r>
              <a:rPr lang="en-US" dirty="0"/>
              <a:t>The GEM measures fear of failure globally.</a:t>
            </a:r>
          </a:p>
          <a:p>
            <a:r>
              <a:rPr lang="en-US" dirty="0" smtClean="0"/>
              <a:t>The </a:t>
            </a:r>
            <a:r>
              <a:rPr lang="en-US" dirty="0"/>
              <a:t>GEM study focused on how people’s perceptions influence decisions.</a:t>
            </a:r>
          </a:p>
          <a:p>
            <a:pPr lvl="1"/>
            <a:r>
              <a:rPr lang="en-US" dirty="0"/>
              <a:t>Perceived </a:t>
            </a:r>
            <a:r>
              <a:rPr lang="en-US" dirty="0" smtClean="0"/>
              <a:t>opportunities. </a:t>
            </a:r>
            <a:endParaRPr lang="en-US" dirty="0"/>
          </a:p>
          <a:p>
            <a:pPr lvl="1"/>
            <a:r>
              <a:rPr lang="en-US" dirty="0"/>
              <a:t>Perceived </a:t>
            </a:r>
            <a:r>
              <a:rPr lang="en-US" dirty="0" smtClean="0"/>
              <a:t>capabilities.</a:t>
            </a:r>
            <a:endParaRPr lang="en-US" dirty="0"/>
          </a:p>
          <a:p>
            <a:pPr lvl="1"/>
            <a:r>
              <a:rPr lang="en-US" dirty="0"/>
              <a:t>Fear of </a:t>
            </a:r>
            <a:r>
              <a:rPr lang="en-US" dirty="0" smtClean="0"/>
              <a:t>failure.</a:t>
            </a:r>
            <a:endParaRPr lang="en-US" dirty="0"/>
          </a:p>
          <a:p>
            <a:pPr lvl="1"/>
            <a:r>
              <a:rPr lang="en-US" dirty="0"/>
              <a:t>Entrepreneurial </a:t>
            </a:r>
            <a:r>
              <a:rPr lang="en-US" dirty="0" smtClean="0"/>
              <a:t>intentions.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Learning from Failure </a:t>
            </a:r>
            <a:r>
              <a:rPr lang="en-US" sz="2700" dirty="0"/>
              <a:t>(1 of </a:t>
            </a:r>
            <a:r>
              <a:rPr lang="en-US" sz="2700" dirty="0" smtClean="0"/>
              <a:t>3) </a:t>
            </a:r>
            <a:endParaRPr lang="en-US" sz="27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495800"/>
          </a:xfrm>
        </p:spPr>
        <p:txBody>
          <a:bodyPr>
            <a:normAutofit/>
          </a:bodyPr>
          <a:lstStyle/>
          <a:p>
            <a:r>
              <a:rPr lang="en-US" dirty="0"/>
              <a:t>Important for entrepreneurs to learn from those who have experienced failed businesses.</a:t>
            </a:r>
          </a:p>
          <a:p>
            <a:r>
              <a:rPr lang="en-US" dirty="0" smtClean="0"/>
              <a:t>Failure: Intentional iteration.</a:t>
            </a:r>
          </a:p>
          <a:p>
            <a:pPr lvl="1"/>
            <a:r>
              <a:rPr lang="en-US" dirty="0" smtClean="0"/>
              <a:t>Involves </a:t>
            </a:r>
            <a:r>
              <a:rPr lang="en-US" dirty="0"/>
              <a:t>prototyping, </a:t>
            </a:r>
            <a:r>
              <a:rPr lang="en-US" dirty="0" smtClean="0"/>
              <a:t>testing, </a:t>
            </a:r>
            <a:r>
              <a:rPr lang="en-US" dirty="0"/>
              <a:t>etc.</a:t>
            </a:r>
          </a:p>
          <a:p>
            <a:pPr lvl="1"/>
            <a:r>
              <a:rPr lang="en-US" dirty="0" smtClean="0"/>
              <a:t>Involves </a:t>
            </a:r>
            <a:r>
              <a:rPr lang="en-US" dirty="0"/>
              <a:t>making intelligent failures.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M. Neck, P. Neck, and Murray, Entrepreneurship: The Practice and Mindset, 2e. © SAGE Publications, 2020.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98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4001</Words>
  <Application>Microsoft Office PowerPoint</Application>
  <PresentationFormat>On-screen Show (4:3)</PresentationFormat>
  <Paragraphs>270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Chapter 11: Learning from Failure</vt:lpstr>
      <vt:lpstr>Failure and Entrepreneurship (1 of 2) </vt:lpstr>
      <vt:lpstr>Failure and Entrepreneurship (2 of 2) </vt:lpstr>
      <vt:lpstr>The Failure Spectrum (1 of 5) </vt:lpstr>
      <vt:lpstr>The Failure Spectrum (2 of 5) </vt:lpstr>
      <vt:lpstr>The Failure Spectrum (3 of 5) </vt:lpstr>
      <vt:lpstr>Fear of Failure (4 of 5) </vt:lpstr>
      <vt:lpstr>Fear of Failure (5 of 5) </vt:lpstr>
      <vt:lpstr>Learning from Failure (1 of 3) </vt:lpstr>
      <vt:lpstr>Learning from Failure (2 of 3) </vt:lpstr>
      <vt:lpstr>Learning from Failure (3 of 3) </vt:lpstr>
      <vt:lpstr>Getting Gritty: Building a Tolerance for Failure (1 of 3) </vt:lpstr>
      <vt:lpstr>Getting Gritty: Building a Tolerance for Failure (2 of 3) </vt:lpstr>
      <vt:lpstr>Getting Gritty: Building a Tolerance for Failure (3 of 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Integra</cp:lastModifiedBy>
  <cp:revision>281</cp:revision>
  <dcterms:created xsi:type="dcterms:W3CDTF">2006-08-16T00:00:00Z</dcterms:created>
  <dcterms:modified xsi:type="dcterms:W3CDTF">2019-11-21T15:07:19Z</dcterms:modified>
</cp:coreProperties>
</file>