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sldIdLst>
    <p:sldId id="256" r:id="rId2"/>
    <p:sldId id="257" r:id="rId3"/>
    <p:sldId id="316" r:id="rId4"/>
    <p:sldId id="334" r:id="rId5"/>
    <p:sldId id="318" r:id="rId6"/>
    <p:sldId id="319" r:id="rId7"/>
    <p:sldId id="335" r:id="rId8"/>
    <p:sldId id="320" r:id="rId9"/>
    <p:sldId id="321" r:id="rId10"/>
    <p:sldId id="322" r:id="rId11"/>
    <p:sldId id="336" r:id="rId12"/>
    <p:sldId id="323" r:id="rId13"/>
    <p:sldId id="324" r:id="rId14"/>
    <p:sldId id="325" r:id="rId15"/>
    <p:sldId id="326" r:id="rId16"/>
    <p:sldId id="327" r:id="rId17"/>
    <p:sldId id="328" r:id="rId18"/>
    <p:sldId id="337" r:id="rId19"/>
    <p:sldId id="329" r:id="rId20"/>
    <p:sldId id="338" r:id="rId21"/>
    <p:sldId id="330" r:id="rId22"/>
    <p:sldId id="331" r:id="rId23"/>
    <p:sldId id="332"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lini Ganguly" initials="NG" lastIdx="2" clrIdx="0">
    <p:extLst/>
  </p:cmAuthor>
  <p:cmAuthor id="2" name="Editorial Integra" initials="Q"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41" autoAdjust="0"/>
    <p:restoredTop sz="68509" autoAdjust="0"/>
  </p:normalViewPr>
  <p:slideViewPr>
    <p:cSldViewPr>
      <p:cViewPr varScale="1">
        <p:scale>
          <a:sx n="46" d="100"/>
          <a:sy n="46" d="100"/>
        </p:scale>
        <p:origin x="2064" y="4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422B10-FE80-4935-B9C9-55F2DE02CE53}" type="datetimeFigureOut">
              <a:rPr lang="en-US" smtClean="0"/>
              <a:t>11/22/2019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974C31-EB4A-4B21-8134-CB5741A1DC5F}" type="slidenum">
              <a:rPr lang="en-US" smtClean="0"/>
              <a:t>‹#›</a:t>
            </a:fld>
            <a:endParaRPr lang="en-US" dirty="0"/>
          </a:p>
        </p:txBody>
      </p:sp>
    </p:spTree>
    <p:extLst>
      <p:ext uri="{BB962C8B-B14F-4D97-AF65-F5344CB8AC3E}">
        <p14:creationId xmlns:p14="http://schemas.microsoft.com/office/powerpoint/2010/main" val="2113143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1</a:t>
            </a:fld>
            <a:endParaRPr lang="en-US" dirty="0"/>
          </a:p>
        </p:txBody>
      </p:sp>
    </p:spTree>
    <p:extLst>
      <p:ext uri="{BB962C8B-B14F-4D97-AF65-F5344CB8AC3E}">
        <p14:creationId xmlns:p14="http://schemas.microsoft.com/office/powerpoint/2010/main" val="35818993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a:t>
            </a:r>
            <a:r>
              <a:rPr lang="en-US" baseline="0" dirty="0"/>
              <a:t> </a:t>
            </a:r>
            <a:r>
              <a:rPr lang="en-US" dirty="0"/>
              <a:t>3.2</a:t>
            </a:r>
            <a:r>
              <a:rPr lang="en-US" baseline="0" dirty="0"/>
              <a:t> </a:t>
            </a:r>
            <a:r>
              <a:rPr lang="en-US" sz="1200" kern="1200" dirty="0">
                <a:solidFill>
                  <a:schemeClr val="tx1"/>
                </a:solidFill>
                <a:effectLst/>
                <a:latin typeface="+mn-lt"/>
                <a:ea typeface="+mn-ea"/>
                <a:cs typeface="+mn-cs"/>
              </a:rPr>
              <a:t>Employ strategies for generating new ideas from which opportunities are born.</a:t>
            </a:r>
            <a:endParaRPr lang="en-IN" sz="1200" kern="1200" dirty="0">
              <a:solidFill>
                <a:schemeClr val="tx1"/>
              </a:solidFill>
              <a:effectLst/>
              <a:latin typeface="+mn-lt"/>
              <a:ea typeface="+mn-ea"/>
              <a:cs typeface="+mn-cs"/>
            </a:endParaRPr>
          </a:p>
          <a:p>
            <a:endParaRPr lang="en-US" dirty="0"/>
          </a:p>
          <a:p>
            <a:pPr lvl="0"/>
            <a:r>
              <a:rPr lang="en-US" sz="4000" dirty="0"/>
              <a:t>Analytical strategies: </a:t>
            </a:r>
            <a:r>
              <a:rPr lang="en-US" sz="1200" kern="1200" dirty="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nvolve </a:t>
            </a:r>
            <a:r>
              <a:rPr lang="en-US" sz="1200" kern="1200" dirty="0">
                <a:solidFill>
                  <a:schemeClr val="tx1"/>
                </a:solidFill>
                <a:effectLst/>
                <a:latin typeface="+mn-lt"/>
                <a:ea typeface="+mn-ea"/>
                <a:cs typeface="+mn-cs"/>
              </a:rPr>
              <a:t>taking time to think about a problem by breaking it up into parts, or looking at it in a more general way in order to generate ideas about how certain products or services can be improved or made more innovative.</a:t>
            </a:r>
            <a:endParaRPr lang="en-IN" sz="1200" kern="1200" dirty="0">
              <a:solidFill>
                <a:schemeClr val="tx1"/>
              </a:solidFill>
              <a:effectLst/>
              <a:latin typeface="+mn-lt"/>
              <a:ea typeface="+mn-ea"/>
              <a:cs typeface="+mn-cs"/>
            </a:endParaRPr>
          </a:p>
          <a:p>
            <a:endParaRPr lang="en-US" sz="4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4000" dirty="0"/>
              <a:t>Search strategies: </a:t>
            </a:r>
            <a:r>
              <a:rPr lang="en-US" sz="1200" kern="1200" dirty="0">
                <a:solidFill>
                  <a:schemeClr val="tx1"/>
                </a:solidFill>
                <a:effectLst/>
                <a:latin typeface="+mn-lt"/>
                <a:ea typeface="+mn-ea"/>
                <a:cs typeface="+mn-cs"/>
              </a:rPr>
              <a:t>Involve using memory to retrieve information to make links or connections based on past experience that are relevant to the current problem using stimuli.</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4000" dirty="0"/>
          </a:p>
          <a:p>
            <a:pPr lvl="0"/>
            <a:r>
              <a:rPr lang="en-US" sz="4000" dirty="0"/>
              <a:t>Imagination-based strategies: </a:t>
            </a:r>
            <a:r>
              <a:rPr lang="en-US" sz="1200" kern="1200" dirty="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nvolve </a:t>
            </a:r>
            <a:r>
              <a:rPr lang="en-US" sz="1200" kern="1200" dirty="0">
                <a:solidFill>
                  <a:schemeClr val="tx1"/>
                </a:solidFill>
                <a:effectLst/>
                <a:latin typeface="+mn-lt"/>
                <a:ea typeface="+mn-ea"/>
                <a:cs typeface="+mn-cs"/>
              </a:rPr>
              <a:t>suspending disbelief and dropping constraints in order to create unrealistic states, or fantasies.</a:t>
            </a:r>
          </a:p>
          <a:p>
            <a:pPr lvl="0"/>
            <a:endParaRPr lang="en-IN" sz="1200" kern="1200" dirty="0">
              <a:solidFill>
                <a:schemeClr val="tx1"/>
              </a:solidFill>
              <a:effectLst/>
              <a:latin typeface="+mn-lt"/>
              <a:ea typeface="+mn-ea"/>
              <a:cs typeface="+mn-cs"/>
            </a:endParaRPr>
          </a:p>
          <a:p>
            <a:pPr lvl="0"/>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10</a:t>
            </a:fld>
            <a:endParaRPr lang="en-US" dirty="0"/>
          </a:p>
        </p:txBody>
      </p:sp>
    </p:spTree>
    <p:extLst>
      <p:ext uri="{BB962C8B-B14F-4D97-AF65-F5344CB8AC3E}">
        <p14:creationId xmlns:p14="http://schemas.microsoft.com/office/powerpoint/2010/main" val="40231492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a:t>
            </a:r>
            <a:r>
              <a:rPr lang="en-US" baseline="0" dirty="0"/>
              <a:t> </a:t>
            </a:r>
            <a:r>
              <a:rPr lang="en-US" dirty="0"/>
              <a:t>3.2</a:t>
            </a:r>
            <a:r>
              <a:rPr lang="en-US" baseline="0" dirty="0"/>
              <a:t> </a:t>
            </a:r>
            <a:r>
              <a:rPr lang="en-US" sz="1200" kern="1200" dirty="0">
                <a:solidFill>
                  <a:schemeClr val="tx1"/>
                </a:solidFill>
                <a:effectLst/>
                <a:latin typeface="+mn-lt"/>
                <a:ea typeface="+mn-ea"/>
                <a:cs typeface="+mn-cs"/>
              </a:rPr>
              <a:t>Employ strategies for generating new ideas from which opportunities are born.</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4000" dirty="0"/>
              <a:t>Habit-breaking strategies: </a:t>
            </a:r>
            <a:r>
              <a:rPr lang="en-US" sz="1200" kern="1200" dirty="0">
                <a:solidFill>
                  <a:schemeClr val="tx1"/>
                </a:solidFill>
                <a:effectLst/>
                <a:latin typeface="+mn-lt"/>
                <a:ea typeface="+mn-ea"/>
                <a:cs typeface="+mn-cs"/>
              </a:rPr>
              <a:t>Techniques that help to break our minds out of mental fixedness in order to bring about creative insights; one strategy is to think about the opposite of something you believe, in order to explore a new perspective.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4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4000" dirty="0"/>
              <a:t>Relationship-seeking strategies: </a:t>
            </a:r>
            <a:r>
              <a:rPr lang="en-US" sz="1200" kern="1200" dirty="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nvolve </a:t>
            </a:r>
            <a:r>
              <a:rPr lang="en-US" sz="1200" kern="1200" dirty="0">
                <a:solidFill>
                  <a:schemeClr val="tx1"/>
                </a:solidFill>
                <a:effectLst/>
                <a:latin typeface="+mn-lt"/>
                <a:ea typeface="+mn-ea"/>
                <a:cs typeface="+mn-cs"/>
              </a:rPr>
              <a:t>consciously making links between concepts or ideas not normally associated with each other.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4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4000" dirty="0"/>
              <a:t>Development strategies: </a:t>
            </a:r>
            <a:r>
              <a:rPr lang="en-US" sz="1200" kern="1200" dirty="0">
                <a:solidFill>
                  <a:schemeClr val="tx1"/>
                </a:solidFill>
                <a:effectLst/>
                <a:latin typeface="+mn-lt"/>
                <a:ea typeface="+mn-ea"/>
                <a:cs typeface="+mn-cs"/>
              </a:rPr>
              <a:t>Employed to enhance and modify existing ideas in order to create better alternatives and new possibilities.</a:t>
            </a:r>
            <a:endParaRPr lang="en-IN" sz="1200" kern="1200" dirty="0">
              <a:solidFill>
                <a:schemeClr val="tx1"/>
              </a:solidFill>
              <a:effectLst/>
              <a:latin typeface="+mn-lt"/>
              <a:ea typeface="+mn-ea"/>
              <a:cs typeface="+mn-cs"/>
            </a:endParaRPr>
          </a:p>
          <a:p>
            <a:endParaRPr lang="en-US" sz="4000" dirty="0"/>
          </a:p>
        </p:txBody>
      </p:sp>
      <p:sp>
        <p:nvSpPr>
          <p:cNvPr id="4" name="Slide Number Placeholder 3"/>
          <p:cNvSpPr>
            <a:spLocks noGrp="1"/>
          </p:cNvSpPr>
          <p:nvPr>
            <p:ph type="sldNum" sz="quarter" idx="10"/>
          </p:nvPr>
        </p:nvSpPr>
        <p:spPr/>
        <p:txBody>
          <a:bodyPr/>
          <a:lstStyle/>
          <a:p>
            <a:fld id="{39974C31-EB4A-4B21-8134-CB5741A1DC5F}" type="slidenum">
              <a:rPr lang="en-US" smtClean="0"/>
              <a:t>11</a:t>
            </a:fld>
            <a:endParaRPr lang="en-US" dirty="0"/>
          </a:p>
        </p:txBody>
      </p:sp>
    </p:spTree>
    <p:extLst>
      <p:ext uri="{BB962C8B-B14F-4D97-AF65-F5344CB8AC3E}">
        <p14:creationId xmlns:p14="http://schemas.microsoft.com/office/powerpoint/2010/main" val="3322495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a:t>
            </a:r>
            <a:r>
              <a:rPr lang="en-US" baseline="0" dirty="0"/>
              <a:t> </a:t>
            </a:r>
            <a:r>
              <a:rPr lang="en-US" dirty="0"/>
              <a:t>3.3</a:t>
            </a:r>
            <a:r>
              <a:rPr lang="en-US" baseline="0" dirty="0"/>
              <a:t> </a:t>
            </a:r>
            <a:r>
              <a:rPr lang="en-US" sz="1200" kern="1200" dirty="0">
                <a:solidFill>
                  <a:schemeClr val="tx1"/>
                </a:solidFill>
                <a:effectLst/>
                <a:latin typeface="+mn-lt"/>
                <a:ea typeface="+mn-ea"/>
                <a:cs typeface="+mn-cs"/>
              </a:rPr>
              <a:t>Apply four pathways to opportunity identification.</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4000" dirty="0"/>
              <a:t>An opportunity can be many things: products or services, among others: </a:t>
            </a:r>
            <a:r>
              <a:rPr lang="en-US" sz="1200" kern="1200" dirty="0">
                <a:solidFill>
                  <a:schemeClr val="tx1"/>
                </a:solidFill>
                <a:effectLst/>
                <a:latin typeface="+mn-lt"/>
                <a:ea typeface="+mn-ea"/>
                <a:cs typeface="+mn-cs"/>
              </a:rPr>
              <a:t>An opportunity can be a new product or service, new markets, new channels of distribution, new means of production or supply, or new ways of organizing.</a:t>
            </a:r>
            <a:endParaRPr lang="en-IN" sz="1200" kern="1200" dirty="0">
              <a:solidFill>
                <a:schemeClr val="tx1"/>
              </a:solidFill>
              <a:effectLst/>
              <a:latin typeface="+mn-lt"/>
              <a:ea typeface="+mn-ea"/>
              <a:cs typeface="+mn-cs"/>
            </a:endParaRPr>
          </a:p>
          <a:p>
            <a:r>
              <a:rPr lang="en-US" sz="4000"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4000" dirty="0"/>
              <a:t>The essential tenets of all favorable opportunities: </a:t>
            </a:r>
            <a:r>
              <a:rPr lang="en-US" sz="1200" kern="1200" dirty="0">
                <a:solidFill>
                  <a:schemeClr val="tx1"/>
                </a:solidFill>
                <a:effectLst/>
                <a:latin typeface="+mn-lt"/>
                <a:ea typeface="+mn-ea"/>
                <a:cs typeface="+mn-cs"/>
              </a:rPr>
              <a:t>Favorable opportunities are those that are valuable, rare, costly to imitate, and fit the capabilities of the entrepreneur.</a:t>
            </a:r>
            <a:endParaRPr lang="en-IN" sz="1200" kern="1200" dirty="0">
              <a:solidFill>
                <a:schemeClr val="tx1"/>
              </a:solidFill>
              <a:effectLst/>
              <a:latin typeface="+mn-lt"/>
              <a:ea typeface="+mn-ea"/>
              <a:cs typeface="+mn-cs"/>
            </a:endParaRPr>
          </a:p>
          <a:p>
            <a:endParaRPr lang="en-US" sz="4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4000" dirty="0"/>
              <a:t>What valuable, rare, fit, and costly opportunities mean: </a:t>
            </a:r>
            <a:r>
              <a:rPr lang="en-US" sz="1200" kern="1200" dirty="0">
                <a:solidFill>
                  <a:schemeClr val="tx1"/>
                </a:solidFill>
                <a:effectLst/>
                <a:latin typeface="+mn-lt"/>
                <a:ea typeface="+mn-ea"/>
                <a:cs typeface="+mn-cs"/>
              </a:rPr>
              <a:t>Valuable means there is a market of customers; rare means that they offer some novelty that doesn’t currently exist for customers; costly to imitate creates barriers to entry to other entrepreneurs; and fit aligns with the skills and knowledge of the entrepreneur or founding team.</a:t>
            </a:r>
            <a:endParaRPr lang="en-IN" sz="1200" kern="1200" dirty="0">
              <a:solidFill>
                <a:schemeClr val="tx1"/>
              </a:solidFill>
              <a:effectLst/>
              <a:latin typeface="+mn-lt"/>
              <a:ea typeface="+mn-ea"/>
              <a:cs typeface="+mn-cs"/>
            </a:endParaRPr>
          </a:p>
          <a:p>
            <a:endParaRPr lang="en-US" sz="4000" dirty="0"/>
          </a:p>
          <a:p>
            <a:pPr lvl="0"/>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12</a:t>
            </a:fld>
            <a:endParaRPr lang="en-US" dirty="0"/>
          </a:p>
        </p:txBody>
      </p:sp>
    </p:spTree>
    <p:extLst>
      <p:ext uri="{BB962C8B-B14F-4D97-AF65-F5344CB8AC3E}">
        <p14:creationId xmlns:p14="http://schemas.microsoft.com/office/powerpoint/2010/main" val="42483475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a:t>
            </a:r>
            <a:r>
              <a:rPr lang="en-US" baseline="0" dirty="0"/>
              <a:t> </a:t>
            </a:r>
            <a:r>
              <a:rPr lang="en-US" dirty="0"/>
              <a:t>3.3</a:t>
            </a:r>
            <a:r>
              <a:rPr lang="en-US" baseline="0" dirty="0"/>
              <a:t> </a:t>
            </a:r>
            <a:r>
              <a:rPr lang="en-US" sz="1200" kern="1200" dirty="0">
                <a:solidFill>
                  <a:schemeClr val="tx1"/>
                </a:solidFill>
                <a:effectLst/>
                <a:latin typeface="+mn-lt"/>
                <a:ea typeface="+mn-ea"/>
                <a:cs typeface="+mn-cs"/>
              </a:rPr>
              <a:t>Apply four pathways to opportunity identification.</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Pathways can be thought of in terms of steps: </a:t>
            </a:r>
            <a:r>
              <a:rPr lang="en-US" sz="1200" kern="1200" dirty="0">
                <a:solidFill>
                  <a:schemeClr val="tx1"/>
                </a:solidFill>
                <a:effectLst/>
                <a:latin typeface="+mn-lt"/>
                <a:ea typeface="+mn-ea"/>
                <a:cs typeface="+mn-cs"/>
              </a:rPr>
              <a:t>Pathways can be thought of in terms of steps, the opportunity identified is a bit more complicated and the environment in which it’s identified is a bit more uncertain with each step.</a:t>
            </a:r>
            <a:endParaRPr lang="en-IN" sz="1200" kern="1200" dirty="0">
              <a:solidFill>
                <a:schemeClr val="tx1"/>
              </a:solidFill>
              <a:effectLst/>
              <a:latin typeface="+mn-lt"/>
              <a:ea typeface="+mn-ea"/>
              <a:cs typeface="+mn-cs"/>
            </a:endParaRPr>
          </a:p>
          <a:p>
            <a:endParaRPr lang="en-US" dirty="0"/>
          </a:p>
          <a:p>
            <a:pPr lvl="0"/>
            <a:r>
              <a:rPr lang="en-US" dirty="0"/>
              <a:t>Finding opportunities: </a:t>
            </a:r>
            <a:r>
              <a:rPr lang="en-US" sz="1200" kern="1200" dirty="0">
                <a:solidFill>
                  <a:schemeClr val="tx1"/>
                </a:solidFill>
                <a:effectLst/>
                <a:latin typeface="+mn-lt"/>
                <a:ea typeface="+mn-ea"/>
                <a:cs typeface="+mn-cs"/>
              </a:rPr>
              <a:t>Is the least complicated and perhaps most common form of identifying new opportunities. </a:t>
            </a:r>
            <a:endParaRPr lang="en-US" dirty="0"/>
          </a:p>
          <a:p>
            <a:pPr lvl="0"/>
            <a:endParaRPr lang="en-US" dirty="0"/>
          </a:p>
          <a:p>
            <a:pPr lvl="0"/>
            <a:r>
              <a:rPr lang="en-US" dirty="0"/>
              <a:t>The </a:t>
            </a:r>
            <a:r>
              <a:rPr lang="en-US" dirty="0" smtClean="0"/>
              <a:t>search </a:t>
            </a:r>
            <a:r>
              <a:rPr lang="en-US" dirty="0"/>
              <a:t>pathway: </a:t>
            </a:r>
            <a:r>
              <a:rPr lang="en-US" sz="1200" kern="1200" dirty="0">
                <a:solidFill>
                  <a:schemeClr val="tx1"/>
                </a:solidFill>
                <a:effectLst/>
                <a:latin typeface="+mn-lt"/>
                <a:ea typeface="+mn-ea"/>
                <a:cs typeface="+mn-cs"/>
              </a:rPr>
              <a:t>Is used when entrepreneurs are not quite sure what type of venture they want to start but engage in active search to discover new opportunities.</a:t>
            </a:r>
            <a:endParaRPr lang="en-US" dirty="0"/>
          </a:p>
          <a:p>
            <a:pPr lvl="0"/>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Effectuating opportunities: </a:t>
            </a:r>
            <a:r>
              <a:rPr lang="en-US" sz="1200" kern="1200" dirty="0">
                <a:solidFill>
                  <a:schemeClr val="tx1"/>
                </a:solidFill>
                <a:effectLst/>
                <a:latin typeface="+mn-lt"/>
                <a:ea typeface="+mn-ea"/>
                <a:cs typeface="+mn-cs"/>
              </a:rPr>
              <a:t>Involves using what you have (skills, knowledge, abilities) to uncover an opportunity that uniquely fits with the entrepreneur; unlike finding and searching effectuating is more about </a:t>
            </a:r>
            <a:r>
              <a:rPr lang="en-US" sz="1200" i="1" kern="1200" dirty="0">
                <a:solidFill>
                  <a:schemeClr val="tx1"/>
                </a:solidFill>
                <a:effectLst/>
                <a:latin typeface="+mn-lt"/>
                <a:ea typeface="+mn-ea"/>
                <a:cs typeface="+mn-cs"/>
              </a:rPr>
              <a:t>creating</a:t>
            </a:r>
            <a:r>
              <a:rPr lang="en-US" sz="1200" kern="1200" dirty="0">
                <a:solidFill>
                  <a:schemeClr val="tx1"/>
                </a:solidFill>
                <a:effectLst/>
                <a:latin typeface="+mn-lt"/>
                <a:ea typeface="+mn-ea"/>
                <a:cs typeface="+mn-cs"/>
              </a:rPr>
              <a:t> opportunities rather than simply uncovering them through finding or searching.</a:t>
            </a:r>
            <a:endParaRPr lang="en-IN" sz="1200" kern="1200" dirty="0">
              <a:solidFill>
                <a:schemeClr val="tx1"/>
              </a:solidFill>
              <a:effectLst/>
              <a:latin typeface="+mn-lt"/>
              <a:ea typeface="+mn-ea"/>
              <a:cs typeface="+mn-cs"/>
            </a:endParaRPr>
          </a:p>
          <a:p>
            <a:pPr lvl="0"/>
            <a:endParaRPr lang="en-US" dirty="0"/>
          </a:p>
          <a:p>
            <a:pPr lvl="0"/>
            <a:r>
              <a:rPr lang="en-US" dirty="0"/>
              <a:t>Design or the final pathway: </a:t>
            </a:r>
            <a:r>
              <a:rPr lang="en-US" sz="1200" kern="1200" dirty="0">
                <a:solidFill>
                  <a:schemeClr val="tx1"/>
                </a:solidFill>
                <a:effectLst/>
                <a:latin typeface="+mn-lt"/>
                <a:ea typeface="+mn-ea"/>
                <a:cs typeface="+mn-cs"/>
              </a:rPr>
              <a:t>The final pathway, </a:t>
            </a:r>
            <a:r>
              <a:rPr lang="en-US" sz="1200" b="1" kern="1200" dirty="0">
                <a:solidFill>
                  <a:schemeClr val="tx1"/>
                </a:solidFill>
                <a:effectLst/>
                <a:latin typeface="+mn-lt"/>
                <a:ea typeface="+mn-ea"/>
                <a:cs typeface="+mn-cs"/>
              </a:rPr>
              <a:t>Design</a:t>
            </a:r>
            <a:r>
              <a:rPr lang="en-US" sz="1200" kern="1200" dirty="0">
                <a:solidFill>
                  <a:schemeClr val="tx1"/>
                </a:solidFill>
                <a:effectLst/>
                <a:latin typeface="+mn-lt"/>
                <a:ea typeface="+mn-ea"/>
                <a:cs typeface="+mn-cs"/>
              </a:rPr>
              <a:t>, is one of the most complex yet can be the most value-creating approaches; it can uncover high-value opportunities because the entrepreneur is focusing on unmet needs of customers—specifically latent needs.</a:t>
            </a:r>
          </a:p>
          <a:p>
            <a:pPr lvl="0"/>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none" kern="1200" dirty="0">
                <a:solidFill>
                  <a:schemeClr val="tx1"/>
                </a:solidFill>
                <a:effectLst/>
                <a:latin typeface="+mn-lt"/>
                <a:ea typeface="+mn-ea"/>
                <a:cs typeface="+mn-cs"/>
              </a:rPr>
              <a:t>The four pathways can further be grouped into discovering opportunities versus creating opportunities.</a:t>
            </a:r>
            <a:endParaRPr lang="en-IN" sz="1200" u="none" kern="1200" dirty="0">
              <a:solidFill>
                <a:schemeClr val="tx1"/>
              </a:solidFill>
              <a:effectLst/>
              <a:latin typeface="+mn-lt"/>
              <a:ea typeface="+mn-ea"/>
              <a:cs typeface="+mn-cs"/>
            </a:endParaRPr>
          </a:p>
          <a:p>
            <a:pPr lvl="0"/>
            <a:endParaRPr lang="en-US" dirty="0"/>
          </a:p>
          <a:p>
            <a:pPr lvl="0"/>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13</a:t>
            </a:fld>
            <a:endParaRPr lang="en-US" dirty="0"/>
          </a:p>
        </p:txBody>
      </p:sp>
    </p:spTree>
    <p:extLst>
      <p:ext uri="{BB962C8B-B14F-4D97-AF65-F5344CB8AC3E}">
        <p14:creationId xmlns:p14="http://schemas.microsoft.com/office/powerpoint/2010/main" val="7112433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a:t>
            </a:r>
            <a:r>
              <a:rPr lang="en-US" baseline="0" dirty="0"/>
              <a:t> </a:t>
            </a:r>
            <a:r>
              <a:rPr lang="en-US" dirty="0"/>
              <a:t>3.3</a:t>
            </a:r>
            <a:r>
              <a:rPr lang="en-US" baseline="0" dirty="0"/>
              <a:t> </a:t>
            </a:r>
            <a:r>
              <a:rPr lang="en-US" sz="1200" kern="1200" dirty="0">
                <a:solidFill>
                  <a:schemeClr val="tx1"/>
                </a:solidFill>
                <a:effectLst/>
                <a:latin typeface="+mn-lt"/>
                <a:ea typeface="+mn-ea"/>
                <a:cs typeface="+mn-cs"/>
              </a:rPr>
              <a:t>Apply four pathways to opportunity identification.</a:t>
            </a:r>
            <a:endParaRPr lang="en-IN" sz="1200" kern="1200" dirty="0">
              <a:solidFill>
                <a:schemeClr val="tx1"/>
              </a:solidFill>
              <a:effectLst/>
              <a:latin typeface="+mn-lt"/>
              <a:ea typeface="+mn-ea"/>
              <a:cs typeface="+mn-cs"/>
            </a:endParaRPr>
          </a:p>
          <a:p>
            <a:endParaRPr lang="en-US" dirty="0"/>
          </a:p>
          <a:p>
            <a:pPr lvl="0"/>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14</a:t>
            </a:fld>
            <a:endParaRPr lang="en-US" dirty="0"/>
          </a:p>
        </p:txBody>
      </p:sp>
    </p:spTree>
    <p:extLst>
      <p:ext uri="{BB962C8B-B14F-4D97-AF65-F5344CB8AC3E}">
        <p14:creationId xmlns:p14="http://schemas.microsoft.com/office/powerpoint/2010/main" val="23794555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a:t>
            </a:r>
            <a:r>
              <a:rPr lang="en-US" baseline="0" dirty="0"/>
              <a:t> </a:t>
            </a:r>
            <a:r>
              <a:rPr lang="en-US" dirty="0"/>
              <a:t>3.4</a:t>
            </a:r>
            <a:r>
              <a:rPr lang="en-US" baseline="0" dirty="0"/>
              <a:t> </a:t>
            </a:r>
            <a:r>
              <a:rPr lang="en-US" sz="1200" kern="1200" dirty="0">
                <a:solidFill>
                  <a:schemeClr val="tx1"/>
                </a:solidFill>
                <a:effectLst/>
                <a:latin typeface="+mn-lt"/>
                <a:ea typeface="+mn-ea"/>
                <a:cs typeface="+mn-cs"/>
              </a:rPr>
              <a:t>Demonstrate how entrepreneurs find opportunities through </a:t>
            </a:r>
            <a:r>
              <a:rPr lang="en-US" sz="1200" kern="1200" dirty="0" smtClean="0">
                <a:solidFill>
                  <a:schemeClr val="tx1"/>
                </a:solidFill>
                <a:effectLst/>
                <a:latin typeface="+mn-lt"/>
                <a:ea typeface="+mn-ea"/>
                <a:cs typeface="+mn-cs"/>
              </a:rPr>
              <a:t>alertness</a:t>
            </a:r>
            <a:r>
              <a:rPr lang="en-US" sz="1200" kern="1200" dirty="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prior knowledge, </a:t>
            </a:r>
            <a:r>
              <a:rPr lang="en-US" sz="1200" kern="1200" dirty="0">
                <a:solidFill>
                  <a:schemeClr val="tx1"/>
                </a:solidFill>
                <a:effectLst/>
                <a:latin typeface="+mn-lt"/>
                <a:ea typeface="+mn-ea"/>
                <a:cs typeface="+mn-cs"/>
              </a:rPr>
              <a:t>and </a:t>
            </a:r>
            <a:r>
              <a:rPr lang="en-US" sz="1200" kern="1200" dirty="0" smtClean="0">
                <a:solidFill>
                  <a:schemeClr val="tx1"/>
                </a:solidFill>
                <a:effectLst/>
                <a:latin typeface="+mn-lt"/>
                <a:ea typeface="+mn-ea"/>
                <a:cs typeface="+mn-cs"/>
              </a:rPr>
              <a:t>pattern recognition.</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Access to the right information is one of the key influences of opportunity identification. </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How the information is used makes the real impact: </a:t>
            </a:r>
            <a:r>
              <a:rPr lang="en-US" sz="1200" kern="1200" dirty="0">
                <a:solidFill>
                  <a:schemeClr val="tx1"/>
                </a:solidFill>
                <a:effectLst/>
                <a:latin typeface="+mn-lt"/>
                <a:ea typeface="+mn-ea"/>
                <a:cs typeface="+mn-cs"/>
              </a:rPr>
              <a:t>However, access to information is not enough—it is how this information is used that makes the real impact. </a:t>
            </a:r>
            <a:endParaRPr lang="en-IN" sz="1200" kern="1200" dirty="0">
              <a:solidFill>
                <a:schemeClr val="tx1"/>
              </a:solidFill>
              <a:effectLst/>
              <a:latin typeface="+mn-lt"/>
              <a:ea typeface="+mn-ea"/>
              <a:cs typeface="+mn-cs"/>
            </a:endParaRPr>
          </a:p>
          <a:p>
            <a:endParaRPr lang="en-US" dirty="0"/>
          </a:p>
          <a:p>
            <a:pPr lvl="0"/>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15</a:t>
            </a:fld>
            <a:endParaRPr lang="en-US" dirty="0"/>
          </a:p>
        </p:txBody>
      </p:sp>
    </p:spTree>
    <p:extLst>
      <p:ext uri="{BB962C8B-B14F-4D97-AF65-F5344CB8AC3E}">
        <p14:creationId xmlns:p14="http://schemas.microsoft.com/office/powerpoint/2010/main" val="29322625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a:t>
            </a:r>
            <a:r>
              <a:rPr lang="en-US" baseline="0" dirty="0"/>
              <a:t> </a:t>
            </a:r>
            <a:r>
              <a:rPr lang="en-US" dirty="0"/>
              <a:t>3.4</a:t>
            </a:r>
            <a:r>
              <a:rPr lang="en-US" baseline="0" dirty="0"/>
              <a:t> </a:t>
            </a:r>
            <a:r>
              <a:rPr lang="en-US" sz="1200" kern="1200" dirty="0">
                <a:solidFill>
                  <a:schemeClr val="tx1"/>
                </a:solidFill>
                <a:effectLst/>
                <a:latin typeface="+mn-lt"/>
                <a:ea typeface="+mn-ea"/>
                <a:cs typeface="+mn-cs"/>
              </a:rPr>
              <a:t>Demonstrate how entrepreneurs find opportunities through </a:t>
            </a:r>
            <a:r>
              <a:rPr lang="en-US" sz="1200" kern="1200" dirty="0" smtClean="0">
                <a:solidFill>
                  <a:schemeClr val="tx1"/>
                </a:solidFill>
                <a:effectLst/>
                <a:latin typeface="+mn-lt"/>
                <a:ea typeface="+mn-ea"/>
                <a:cs typeface="+mn-cs"/>
              </a:rPr>
              <a:t>alertness</a:t>
            </a:r>
            <a:r>
              <a:rPr lang="en-US" sz="1200" kern="1200" dirty="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prior knowledge, </a:t>
            </a:r>
            <a:r>
              <a:rPr lang="en-US" sz="1200" kern="1200" dirty="0">
                <a:solidFill>
                  <a:schemeClr val="tx1"/>
                </a:solidFill>
                <a:effectLst/>
                <a:latin typeface="+mn-lt"/>
                <a:ea typeface="+mn-ea"/>
                <a:cs typeface="+mn-cs"/>
              </a:rPr>
              <a:t>and </a:t>
            </a:r>
            <a:r>
              <a:rPr lang="en-US" sz="1200" kern="1200" dirty="0" smtClean="0">
                <a:solidFill>
                  <a:schemeClr val="tx1"/>
                </a:solidFill>
                <a:effectLst/>
                <a:latin typeface="+mn-lt"/>
                <a:ea typeface="+mn-ea"/>
                <a:cs typeface="+mn-cs"/>
              </a:rPr>
              <a:t>pattern recognition</a:t>
            </a:r>
            <a:r>
              <a:rPr lang="en-IN" sz="1200" kern="1200" dirty="0" smtClean="0">
                <a:solidFill>
                  <a:schemeClr val="tx1"/>
                </a:solidFill>
                <a:effectLst/>
                <a:latin typeface="+mn-lt"/>
                <a:ea typeface="+mn-ea"/>
                <a:cs typeface="+mn-cs"/>
              </a:rPr>
              <a:t>.</a:t>
            </a:r>
          </a:p>
          <a:p>
            <a:pPr lvl="0"/>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Discoveries are made by those entrepreneurs with alertness: </a:t>
            </a:r>
            <a:r>
              <a:rPr lang="en-US" sz="1200" kern="1200" dirty="0">
                <a:solidFill>
                  <a:schemeClr val="tx1"/>
                </a:solidFill>
                <a:effectLst/>
                <a:latin typeface="+mn-lt"/>
                <a:ea typeface="+mn-ea"/>
                <a:cs typeface="+mn-cs"/>
              </a:rPr>
              <a:t>Researchers have suggested that opportunities are everywhere but these discoveries are made by those entrepreneurs who have </a:t>
            </a:r>
            <a:r>
              <a:rPr lang="en-US" sz="1200" b="1" kern="1200" dirty="0">
                <a:solidFill>
                  <a:schemeClr val="tx1"/>
                </a:solidFill>
                <a:effectLst/>
                <a:latin typeface="+mn-lt"/>
                <a:ea typeface="+mn-ea"/>
                <a:cs typeface="+mn-cs"/>
              </a:rPr>
              <a:t>alertness</a:t>
            </a:r>
            <a:r>
              <a:rPr lang="en-US" sz="1200" kern="1200" dirty="0">
                <a:solidFill>
                  <a:schemeClr val="tx1"/>
                </a:solidFill>
                <a:effectLst/>
                <a:latin typeface="+mn-lt"/>
                <a:ea typeface="+mn-ea"/>
                <a:cs typeface="+mn-cs"/>
              </a:rPr>
              <a:t>, the ability to identify opportunities in their environment.</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example of Post-its is one such discovery: </a:t>
            </a:r>
            <a:r>
              <a:rPr lang="en-US" sz="1200" kern="1200" dirty="0">
                <a:solidFill>
                  <a:schemeClr val="tx1"/>
                </a:solidFill>
                <a:effectLst/>
                <a:latin typeface="+mn-lt"/>
                <a:ea typeface="+mn-ea"/>
                <a:cs typeface="+mn-cs"/>
              </a:rPr>
              <a:t>Dr Spencer Silver was not actively searching for an opportunity to invent sticky notes, but became alert to the idea through experiments and proceeded to collaborate with a colleague to create Post-its that would prove to be a huge market success in the future.</a:t>
            </a:r>
            <a:endParaRPr lang="en-IN" sz="1200" kern="1200" dirty="0">
              <a:solidFill>
                <a:schemeClr val="tx1"/>
              </a:solidFill>
              <a:effectLst/>
              <a:latin typeface="+mn-lt"/>
              <a:ea typeface="+mn-ea"/>
              <a:cs typeface="+mn-cs"/>
            </a:endParaRPr>
          </a:p>
          <a:p>
            <a:pPr lvl="0"/>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origin of the football has an interesting </a:t>
            </a:r>
            <a:r>
              <a:rPr lang="en-US" dirty="0" smtClean="0"/>
              <a:t>history: </a:t>
            </a:r>
            <a:r>
              <a:rPr lang="en-US" sz="1200" kern="1200" dirty="0">
                <a:solidFill>
                  <a:schemeClr val="tx1"/>
                </a:solidFill>
                <a:effectLst/>
                <a:latin typeface="+mn-lt"/>
                <a:ea typeface="+mn-ea"/>
                <a:cs typeface="+mn-cs"/>
              </a:rPr>
              <a:t>As an example of </a:t>
            </a:r>
            <a:r>
              <a:rPr lang="en-US" sz="1200" kern="1200" dirty="0" smtClean="0">
                <a:solidFill>
                  <a:schemeClr val="tx1"/>
                </a:solidFill>
                <a:effectLst/>
                <a:latin typeface="+mn-lt"/>
                <a:ea typeface="+mn-ea"/>
                <a:cs typeface="+mn-cs"/>
              </a:rPr>
              <a:t>alertness,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  </a:t>
            </a:r>
            <a:r>
              <a:rPr lang="en-US" sz="1200" kern="1200" dirty="0">
                <a:solidFill>
                  <a:schemeClr val="tx1"/>
                </a:solidFill>
                <a:effectLst/>
                <a:latin typeface="+mn-lt"/>
                <a:ea typeface="+mn-ea"/>
                <a:cs typeface="+mn-cs"/>
              </a:rPr>
              <a:t>young shoemaker in the town of Rugby, England, Richard Lindon is credited with inventing the appearance of the rugby football and the air pump after his wife died from an illness due to contact with infected pigs’ bladders (which were used to make footballs and needed to be inflated by blowing air into them). </a:t>
            </a:r>
            <a:endParaRPr lang="en-IN" sz="1200" kern="1200" dirty="0">
              <a:solidFill>
                <a:schemeClr val="tx1"/>
              </a:solidFill>
              <a:effectLst/>
              <a:latin typeface="+mn-lt"/>
              <a:ea typeface="+mn-ea"/>
              <a:cs typeface="+mn-cs"/>
            </a:endParaRPr>
          </a:p>
          <a:p>
            <a:pPr lvl="0"/>
            <a:endParaRPr lang="en-US" dirty="0"/>
          </a:p>
          <a:p>
            <a:pPr lvl="0"/>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16</a:t>
            </a:fld>
            <a:endParaRPr lang="en-US" dirty="0"/>
          </a:p>
        </p:txBody>
      </p:sp>
    </p:spTree>
    <p:extLst>
      <p:ext uri="{BB962C8B-B14F-4D97-AF65-F5344CB8AC3E}">
        <p14:creationId xmlns:p14="http://schemas.microsoft.com/office/powerpoint/2010/main" val="38075596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a:t>
            </a:r>
            <a:r>
              <a:rPr lang="en-US" baseline="0" dirty="0"/>
              <a:t> </a:t>
            </a:r>
            <a:r>
              <a:rPr lang="en-US" dirty="0"/>
              <a:t>3.4</a:t>
            </a:r>
            <a:r>
              <a:rPr lang="en-US" baseline="0" dirty="0"/>
              <a:t> </a:t>
            </a:r>
            <a:r>
              <a:rPr lang="en-US" sz="1200" kern="1200" dirty="0">
                <a:solidFill>
                  <a:schemeClr val="tx1"/>
                </a:solidFill>
                <a:effectLst/>
                <a:latin typeface="+mn-lt"/>
                <a:ea typeface="+mn-ea"/>
                <a:cs typeface="+mn-cs"/>
              </a:rPr>
              <a:t>Demonstrate how entrepreneurs find opportunities through </a:t>
            </a:r>
            <a:r>
              <a:rPr lang="en-US" sz="1200" kern="1200" dirty="0" smtClean="0">
                <a:solidFill>
                  <a:schemeClr val="tx1"/>
                </a:solidFill>
                <a:effectLst/>
                <a:latin typeface="+mn-lt"/>
                <a:ea typeface="+mn-ea"/>
                <a:cs typeface="+mn-cs"/>
              </a:rPr>
              <a:t>alertness</a:t>
            </a:r>
            <a:r>
              <a:rPr lang="en-US" sz="1200" kern="1200" dirty="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prior knowledge, </a:t>
            </a:r>
            <a:r>
              <a:rPr lang="en-US" sz="1200" kern="1200" dirty="0">
                <a:solidFill>
                  <a:schemeClr val="tx1"/>
                </a:solidFill>
                <a:effectLst/>
                <a:latin typeface="+mn-lt"/>
                <a:ea typeface="+mn-ea"/>
                <a:cs typeface="+mn-cs"/>
              </a:rPr>
              <a:t>and </a:t>
            </a:r>
            <a:r>
              <a:rPr lang="en-US" sz="1200" kern="1200" dirty="0" smtClean="0">
                <a:solidFill>
                  <a:schemeClr val="tx1"/>
                </a:solidFill>
                <a:effectLst/>
                <a:latin typeface="+mn-lt"/>
                <a:ea typeface="+mn-ea"/>
                <a:cs typeface="+mn-cs"/>
              </a:rPr>
              <a:t>pattern recognition.</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Some entrepreneurs are more adept at spotting opportunities because: </a:t>
            </a:r>
            <a:r>
              <a:rPr lang="en-US" sz="1200" kern="1200" dirty="0">
                <a:solidFill>
                  <a:schemeClr val="tx1"/>
                </a:solidFill>
                <a:effectLst/>
                <a:latin typeface="+mn-lt"/>
                <a:ea typeface="+mn-ea"/>
                <a:cs typeface="+mn-cs"/>
              </a:rPr>
              <a:t>Some researchers believe that entrepreneurs may be more adept at spotting opportunities than non-entrepreneurs for several reasons.</a:t>
            </a:r>
            <a:endParaRPr lang="en-US" dirty="0"/>
          </a:p>
          <a:p>
            <a:pPr lvl="0"/>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They have access to more information: </a:t>
            </a:r>
            <a:r>
              <a:rPr lang="en-US" sz="1200" kern="1200" dirty="0">
                <a:solidFill>
                  <a:schemeClr val="tx1"/>
                </a:solidFill>
                <a:effectLst/>
                <a:latin typeface="+mn-lt"/>
                <a:ea typeface="+mn-ea"/>
                <a:cs typeface="+mn-cs"/>
              </a:rPr>
              <a:t>They have access to more information. </a:t>
            </a:r>
            <a:endParaRPr lang="en-US" dirty="0"/>
          </a:p>
          <a:p>
            <a:pPr lvl="0"/>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They are risk takers: </a:t>
            </a:r>
            <a:r>
              <a:rPr lang="en-US" sz="1200" kern="1200" dirty="0">
                <a:solidFill>
                  <a:schemeClr val="tx1"/>
                </a:solidFill>
                <a:effectLst/>
                <a:latin typeface="+mn-lt"/>
                <a:ea typeface="+mn-ea"/>
                <a:cs typeface="+mn-cs"/>
              </a:rPr>
              <a:t>They may be more prone to pursuing risks rather than avoiding them.</a:t>
            </a:r>
            <a:endParaRPr lang="en-IN" sz="1200" kern="1200" dirty="0">
              <a:solidFill>
                <a:schemeClr val="tx1"/>
              </a:solidFill>
              <a:effectLst/>
              <a:latin typeface="+mn-lt"/>
              <a:ea typeface="+mn-ea"/>
              <a:cs typeface="+mn-cs"/>
            </a:endParaRPr>
          </a:p>
          <a:p>
            <a:pPr lvl="0"/>
            <a:endParaRPr lang="en-US" dirty="0"/>
          </a:p>
          <a:p>
            <a:pPr lvl="0"/>
            <a:r>
              <a:rPr lang="en-US" dirty="0"/>
              <a:t>They may possess different cognitive styles from those of non-entrepreneurs. </a:t>
            </a:r>
          </a:p>
          <a:p>
            <a:pPr lvl="0"/>
            <a:endParaRPr lang="en-US" dirty="0"/>
          </a:p>
          <a:p>
            <a:pPr lvl="0"/>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17</a:t>
            </a:fld>
            <a:endParaRPr lang="en-US" dirty="0"/>
          </a:p>
        </p:txBody>
      </p:sp>
    </p:spTree>
    <p:extLst>
      <p:ext uri="{BB962C8B-B14F-4D97-AF65-F5344CB8AC3E}">
        <p14:creationId xmlns:p14="http://schemas.microsoft.com/office/powerpoint/2010/main" val="13688248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a:t>
            </a:r>
            <a:r>
              <a:rPr lang="en-US" baseline="0" dirty="0"/>
              <a:t> </a:t>
            </a:r>
            <a:r>
              <a:rPr lang="en-US" dirty="0"/>
              <a:t>3.4</a:t>
            </a:r>
            <a:r>
              <a:rPr lang="en-US" baseline="0" dirty="0"/>
              <a:t> </a:t>
            </a:r>
            <a:r>
              <a:rPr lang="en-US" sz="1200" kern="1200" dirty="0">
                <a:solidFill>
                  <a:schemeClr val="tx1"/>
                </a:solidFill>
                <a:effectLst/>
                <a:latin typeface="+mn-lt"/>
                <a:ea typeface="+mn-ea"/>
                <a:cs typeface="+mn-cs"/>
              </a:rPr>
              <a:t>Demonstrate how entrepreneurs find opportunities through </a:t>
            </a:r>
            <a:r>
              <a:rPr lang="en-US" sz="1200" kern="1200" dirty="0" smtClean="0">
                <a:solidFill>
                  <a:schemeClr val="tx1"/>
                </a:solidFill>
                <a:effectLst/>
                <a:latin typeface="+mn-lt"/>
                <a:ea typeface="+mn-ea"/>
                <a:cs typeface="+mn-cs"/>
              </a:rPr>
              <a:t>alertness</a:t>
            </a:r>
            <a:r>
              <a:rPr lang="en-US" sz="1200" kern="1200" dirty="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prior knowledge, </a:t>
            </a:r>
            <a:r>
              <a:rPr lang="en-US" sz="1200" kern="1200" dirty="0">
                <a:solidFill>
                  <a:schemeClr val="tx1"/>
                </a:solidFill>
                <a:effectLst/>
                <a:latin typeface="+mn-lt"/>
                <a:ea typeface="+mn-ea"/>
                <a:cs typeface="+mn-cs"/>
              </a:rPr>
              <a:t>and </a:t>
            </a:r>
            <a:r>
              <a:rPr lang="en-US" sz="1200" kern="1200" dirty="0" smtClean="0">
                <a:solidFill>
                  <a:schemeClr val="tx1"/>
                </a:solidFill>
                <a:effectLst/>
                <a:latin typeface="+mn-lt"/>
                <a:ea typeface="+mn-ea"/>
                <a:cs typeface="+mn-cs"/>
              </a:rPr>
              <a:t>pattern recognition.</a:t>
            </a:r>
            <a:endParaRPr lang="en-IN" sz="1200" kern="1200" dirty="0">
              <a:solidFill>
                <a:schemeClr val="tx1"/>
              </a:solidFill>
              <a:effectLst/>
              <a:latin typeface="+mn-lt"/>
              <a:ea typeface="+mn-ea"/>
              <a:cs typeface="+mn-cs"/>
            </a:endParaRPr>
          </a:p>
          <a:p>
            <a:endParaRPr lang="en-US" dirty="0"/>
          </a:p>
          <a:p>
            <a:pPr lvl="0"/>
            <a:endParaRPr lang="en-US" dirty="0"/>
          </a:p>
          <a:p>
            <a:r>
              <a:rPr lang="en-US" dirty="0"/>
              <a:t>Cognitive styles attributed to successful entrepreneurs: </a:t>
            </a:r>
            <a:r>
              <a:rPr lang="en-US" sz="1200" kern="1200" dirty="0">
                <a:solidFill>
                  <a:schemeClr val="tx1"/>
                </a:solidFill>
                <a:effectLst/>
                <a:latin typeface="+mn-lt"/>
                <a:ea typeface="+mn-ea"/>
                <a:cs typeface="+mn-cs"/>
              </a:rPr>
              <a:t>Cognitive styles attributed to successful entrepreneurs thus include a higher degree of intelligence, creativity, and self-efficacy—all of which influence opportunity recognition, and may explain why some entrepreneurs are more likely to become aware of opportunities while others may remain oblivious.</a:t>
            </a:r>
            <a:r>
              <a:rPr lang="en-US" dirty="0"/>
              <a:t> </a:t>
            </a:r>
          </a:p>
          <a:p>
            <a:pPr lvl="0"/>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18</a:t>
            </a:fld>
            <a:endParaRPr lang="en-US" dirty="0"/>
          </a:p>
        </p:txBody>
      </p:sp>
    </p:spTree>
    <p:extLst>
      <p:ext uri="{BB962C8B-B14F-4D97-AF65-F5344CB8AC3E}">
        <p14:creationId xmlns:p14="http://schemas.microsoft.com/office/powerpoint/2010/main" val="31039394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a:t>
            </a:r>
            <a:r>
              <a:rPr lang="en-US" baseline="0" dirty="0"/>
              <a:t> </a:t>
            </a:r>
            <a:r>
              <a:rPr lang="en-US" dirty="0"/>
              <a:t>3.4</a:t>
            </a:r>
            <a:r>
              <a:rPr lang="en-US" baseline="0" dirty="0"/>
              <a:t> </a:t>
            </a:r>
            <a:r>
              <a:rPr lang="en-US" sz="1200" kern="1200" dirty="0">
                <a:solidFill>
                  <a:schemeClr val="tx1"/>
                </a:solidFill>
                <a:effectLst/>
                <a:latin typeface="+mn-lt"/>
                <a:ea typeface="+mn-ea"/>
                <a:cs typeface="+mn-cs"/>
              </a:rPr>
              <a:t>Demonstrate how entrepreneurs find opportunities through </a:t>
            </a:r>
            <a:r>
              <a:rPr lang="en-US" sz="1200" kern="1200" dirty="0" smtClean="0">
                <a:solidFill>
                  <a:schemeClr val="tx1"/>
                </a:solidFill>
                <a:effectLst/>
                <a:latin typeface="+mn-lt"/>
                <a:ea typeface="+mn-ea"/>
                <a:cs typeface="+mn-cs"/>
              </a:rPr>
              <a:t>alertness</a:t>
            </a:r>
            <a:r>
              <a:rPr lang="en-US" sz="1200" kern="1200" dirty="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prior knowledge, </a:t>
            </a:r>
            <a:r>
              <a:rPr lang="en-US" sz="1200" kern="1200" dirty="0">
                <a:solidFill>
                  <a:schemeClr val="tx1"/>
                </a:solidFill>
                <a:effectLst/>
                <a:latin typeface="+mn-lt"/>
                <a:ea typeface="+mn-ea"/>
                <a:cs typeface="+mn-cs"/>
              </a:rPr>
              <a:t>and </a:t>
            </a:r>
            <a:r>
              <a:rPr lang="en-US" sz="1200" kern="1200" dirty="0" smtClean="0">
                <a:solidFill>
                  <a:schemeClr val="tx1"/>
                </a:solidFill>
                <a:effectLst/>
                <a:latin typeface="+mn-lt"/>
                <a:ea typeface="+mn-ea"/>
                <a:cs typeface="+mn-cs"/>
              </a:rPr>
              <a:t>pattern recognition.</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Prior knowledge is gained from life and work experiences: </a:t>
            </a:r>
            <a:r>
              <a:rPr lang="en-US" sz="1200" kern="1200" dirty="0">
                <a:solidFill>
                  <a:schemeClr val="tx1"/>
                </a:solidFill>
                <a:effectLst/>
                <a:latin typeface="+mn-lt"/>
                <a:ea typeface="+mn-ea"/>
                <a:cs typeface="+mn-cs"/>
              </a:rPr>
              <a:t>Researchers have identified two major factors in the building of opportunities: prior knowledge and pattern recognition—</a:t>
            </a:r>
            <a:r>
              <a:rPr lang="en-US" sz="1200" b="1" kern="1200" dirty="0">
                <a:solidFill>
                  <a:schemeClr val="tx1"/>
                </a:solidFill>
                <a:effectLst/>
                <a:latin typeface="+mn-lt"/>
                <a:ea typeface="+mn-ea"/>
                <a:cs typeface="+mn-cs"/>
              </a:rPr>
              <a:t>prior knowledge</a:t>
            </a:r>
            <a:r>
              <a:rPr lang="en-US" sz="1200" kern="1200" dirty="0">
                <a:solidFill>
                  <a:schemeClr val="tx1"/>
                </a:solidFill>
                <a:effectLst/>
                <a:latin typeface="+mn-lt"/>
                <a:ea typeface="+mn-ea"/>
                <a:cs typeface="+mn-cs"/>
              </a:rPr>
              <a:t> is preexisting information gained from a combination of life and work experience.</a:t>
            </a:r>
            <a:endParaRPr lang="en-IN" sz="1200" kern="1200" dirty="0">
              <a:solidFill>
                <a:schemeClr val="tx1"/>
              </a:solidFill>
              <a:effectLst/>
              <a:latin typeface="+mn-lt"/>
              <a:ea typeface="+mn-ea"/>
              <a:cs typeface="+mn-cs"/>
            </a:endParaRPr>
          </a:p>
          <a:p>
            <a:pPr marL="0" lvl="0" indent="0">
              <a:buNone/>
            </a:pPr>
            <a:endParaRPr lang="en-IN"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Allen Lim: </a:t>
            </a:r>
            <a:r>
              <a:rPr lang="en-US" sz="1200" kern="1200" dirty="0">
                <a:solidFill>
                  <a:schemeClr val="tx1"/>
                </a:solidFill>
                <a:effectLst/>
                <a:latin typeface="+mn-lt"/>
                <a:ea typeface="+mn-ea"/>
                <a:cs typeface="+mn-cs"/>
              </a:rPr>
              <a:t>Allen Lim, founder of Skratch Labs, a company that provides tasty, natural hydrated food and drinks to athletes, was able to apply the knowledge he gained while working as a sports scientist and coach for professional cycling teams.</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Sara Blakely: </a:t>
            </a:r>
            <a:r>
              <a:rPr lang="en-US" sz="1200" kern="1200" dirty="0">
                <a:solidFill>
                  <a:schemeClr val="tx1"/>
                </a:solidFill>
                <a:effectLst/>
                <a:latin typeface="+mn-lt"/>
                <a:ea typeface="+mn-ea"/>
                <a:cs typeface="+mn-cs"/>
              </a:rPr>
              <a:t>Similarly, Sara Blakely, founder of Spanx, spent weeks researching the shapewear industry before using the knowledge she gained to create her seamless panty hose product.   </a:t>
            </a:r>
            <a:endParaRPr lang="en-IN" sz="1200" kern="1200" dirty="0">
              <a:solidFill>
                <a:schemeClr val="tx1"/>
              </a:solidFill>
              <a:effectLst/>
              <a:latin typeface="+mn-lt"/>
              <a:ea typeface="+mn-ea"/>
              <a:cs typeface="+mn-cs"/>
            </a:endParaRPr>
          </a:p>
          <a:p>
            <a:pPr lvl="0"/>
            <a:endParaRPr lang="en-US" dirty="0"/>
          </a:p>
          <a:p>
            <a:endParaRPr lang="en-US" dirty="0"/>
          </a:p>
          <a:p>
            <a:pPr lvl="0"/>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19</a:t>
            </a:fld>
            <a:endParaRPr lang="en-US" dirty="0"/>
          </a:p>
        </p:txBody>
      </p:sp>
    </p:spTree>
    <p:extLst>
      <p:ext uri="{BB962C8B-B14F-4D97-AF65-F5344CB8AC3E}">
        <p14:creationId xmlns:p14="http://schemas.microsoft.com/office/powerpoint/2010/main" val="38757128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a:t>
            </a:r>
            <a:r>
              <a:rPr lang="en-US" baseline="0" dirty="0"/>
              <a:t> </a:t>
            </a:r>
            <a:r>
              <a:rPr lang="en-US" dirty="0"/>
              <a:t>3.1</a:t>
            </a:r>
            <a:r>
              <a:rPr lang="en-US" baseline="0" dirty="0"/>
              <a:t> </a:t>
            </a:r>
            <a:r>
              <a:rPr lang="en-US" sz="1200" kern="1200" dirty="0">
                <a:solidFill>
                  <a:schemeClr val="tx1"/>
                </a:solidFill>
                <a:effectLst/>
                <a:latin typeface="+mn-lt"/>
                <a:ea typeface="+mn-ea"/>
                <a:cs typeface="+mn-cs"/>
              </a:rPr>
              <a:t>Explain how the entrepreneurial mindset relates to opportunity recognition.</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Positioning entrepreneurs to identify opportunities: </a:t>
            </a:r>
            <a:r>
              <a:rPr lang="en-US" sz="1200" kern="1200" dirty="0">
                <a:solidFill>
                  <a:schemeClr val="tx1"/>
                </a:solidFill>
                <a:effectLst/>
                <a:latin typeface="+mn-lt"/>
                <a:ea typeface="+mn-ea"/>
                <a:cs typeface="+mn-cs"/>
              </a:rPr>
              <a:t>An entrepreneurial mindset positions entrepreneurs to identify opportunities and to take to action to develop their own ventures. </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What entrepreneurship is all about: </a:t>
            </a:r>
            <a:r>
              <a:rPr lang="en-US" sz="1200" kern="1200" dirty="0">
                <a:solidFill>
                  <a:schemeClr val="tx1"/>
                </a:solidFill>
                <a:effectLst/>
                <a:latin typeface="+mn-lt"/>
                <a:ea typeface="+mn-ea"/>
                <a:cs typeface="+mn-cs"/>
              </a:rPr>
              <a:t>Entrepreneurship is all about openness to new ideas, new goals, and new ways of attaining them.</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stories of countless entrepreneurs regardless of the diversity of their industries: </a:t>
            </a:r>
            <a:r>
              <a:rPr lang="en-US" sz="1200" kern="1200" dirty="0">
                <a:solidFill>
                  <a:schemeClr val="tx1"/>
                </a:solidFill>
                <a:effectLst/>
                <a:latin typeface="+mn-lt"/>
                <a:ea typeface="+mn-ea"/>
                <a:cs typeface="+mn-cs"/>
              </a:rPr>
              <a:t>This is demonstrated time and again by countless entrepreneurs’ stories, regardless of the diversity of their industries, whether for-profit or nonprofit, at startup or within an existing corporation.</a:t>
            </a:r>
            <a:endParaRPr lang="en-IN" sz="1200" kern="1200" dirty="0">
              <a:solidFill>
                <a:schemeClr val="tx1"/>
              </a:solidFill>
              <a:effectLst/>
              <a:latin typeface="+mn-lt"/>
              <a:ea typeface="+mn-ea"/>
              <a:cs typeface="+mn-cs"/>
            </a:endParaRPr>
          </a:p>
          <a:p>
            <a:r>
              <a:rPr lang="en-US" dirty="0"/>
              <a:t> </a:t>
            </a:r>
          </a:p>
          <a:p>
            <a:pPr lvl="0"/>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2</a:t>
            </a:fld>
            <a:endParaRPr lang="en-US" dirty="0"/>
          </a:p>
        </p:txBody>
      </p:sp>
    </p:spTree>
    <p:extLst>
      <p:ext uri="{BB962C8B-B14F-4D97-AF65-F5344CB8AC3E}">
        <p14:creationId xmlns:p14="http://schemas.microsoft.com/office/powerpoint/2010/main" val="9217676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a:t>
            </a:r>
            <a:r>
              <a:rPr lang="en-US" baseline="0" dirty="0"/>
              <a:t> </a:t>
            </a:r>
            <a:r>
              <a:rPr lang="en-US" dirty="0"/>
              <a:t>3.4</a:t>
            </a:r>
            <a:r>
              <a:rPr lang="en-US" baseline="0" dirty="0"/>
              <a:t> </a:t>
            </a:r>
            <a:r>
              <a:rPr lang="en-US" sz="1200" kern="1200" dirty="0">
                <a:solidFill>
                  <a:schemeClr val="tx1"/>
                </a:solidFill>
                <a:effectLst/>
                <a:latin typeface="+mn-lt"/>
                <a:ea typeface="+mn-ea"/>
                <a:cs typeface="+mn-cs"/>
              </a:rPr>
              <a:t>Demonstrate how entrepreneurs find opportunities through </a:t>
            </a:r>
            <a:r>
              <a:rPr lang="en-US" sz="1200" kern="1200" dirty="0" smtClean="0">
                <a:solidFill>
                  <a:schemeClr val="tx1"/>
                </a:solidFill>
                <a:effectLst/>
                <a:latin typeface="+mn-lt"/>
                <a:ea typeface="+mn-ea"/>
                <a:cs typeface="+mn-cs"/>
              </a:rPr>
              <a:t>alertness</a:t>
            </a:r>
            <a:r>
              <a:rPr lang="en-US" sz="1200" kern="1200" dirty="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prior knowledge, </a:t>
            </a:r>
            <a:r>
              <a:rPr lang="en-US" sz="1200" kern="1200" dirty="0">
                <a:solidFill>
                  <a:schemeClr val="tx1"/>
                </a:solidFill>
                <a:effectLst/>
                <a:latin typeface="+mn-lt"/>
                <a:ea typeface="+mn-ea"/>
                <a:cs typeface="+mn-cs"/>
              </a:rPr>
              <a:t>and </a:t>
            </a:r>
            <a:r>
              <a:rPr lang="en-US" sz="1200" kern="1200" dirty="0" smtClean="0">
                <a:solidFill>
                  <a:schemeClr val="tx1"/>
                </a:solidFill>
                <a:effectLst/>
                <a:latin typeface="+mn-lt"/>
                <a:ea typeface="+mn-ea"/>
                <a:cs typeface="+mn-cs"/>
              </a:rPr>
              <a:t>pattern recognition.</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Prior knowledge in building opportunities: </a:t>
            </a:r>
            <a:r>
              <a:rPr lang="en-US" sz="1200" kern="1200" dirty="0">
                <a:solidFill>
                  <a:schemeClr val="tx1"/>
                </a:solidFill>
                <a:effectLst/>
                <a:latin typeface="+mn-lt"/>
                <a:ea typeface="+mn-ea"/>
                <a:cs typeface="+mn-cs"/>
              </a:rPr>
              <a:t>Researchers have identified two major factors in the building of opportunities: prior knowledge and pattern recognition—</a:t>
            </a:r>
            <a:r>
              <a:rPr lang="en-US" sz="1200" b="1" kern="1200" dirty="0">
                <a:solidFill>
                  <a:schemeClr val="tx1"/>
                </a:solidFill>
                <a:effectLst/>
                <a:latin typeface="+mn-lt"/>
                <a:ea typeface="+mn-ea"/>
                <a:cs typeface="+mn-cs"/>
              </a:rPr>
              <a:t>prior knowledge</a:t>
            </a:r>
            <a:r>
              <a:rPr lang="en-US" sz="1200" kern="1200" dirty="0">
                <a:solidFill>
                  <a:schemeClr val="tx1"/>
                </a:solidFill>
                <a:effectLst/>
                <a:latin typeface="+mn-lt"/>
                <a:ea typeface="+mn-ea"/>
                <a:cs typeface="+mn-cs"/>
              </a:rPr>
              <a:t> is preexisting information gained from a combination of life and work experience.</a:t>
            </a:r>
            <a:endParaRPr lang="en-IN" sz="1200" kern="1200" dirty="0">
              <a:solidFill>
                <a:schemeClr val="tx1"/>
              </a:solidFill>
              <a:effectLst/>
              <a:latin typeface="+mn-lt"/>
              <a:ea typeface="+mn-ea"/>
              <a:cs typeface="+mn-cs"/>
            </a:endParaRPr>
          </a:p>
          <a:p>
            <a:pPr marL="0" lvl="0" indent="0">
              <a:buNone/>
            </a:pPr>
            <a:endParaRPr lang="en-IN"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Allen Lim and the experience he gained: </a:t>
            </a:r>
            <a:r>
              <a:rPr lang="en-US" sz="1200" kern="1200" dirty="0">
                <a:solidFill>
                  <a:schemeClr val="tx1"/>
                </a:solidFill>
                <a:effectLst/>
                <a:latin typeface="+mn-lt"/>
                <a:ea typeface="+mn-ea"/>
                <a:cs typeface="+mn-cs"/>
              </a:rPr>
              <a:t>Allen Lim, founder of Skratch Labs, a company that provides tasty, natural hydrated food and drinks to athletes, was able to apply the knowledge he gained while working as a sports scientist and coach for professional cycling teams.</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Sara Blakely and her research: </a:t>
            </a:r>
            <a:r>
              <a:rPr lang="en-US" sz="1200" kern="1200" dirty="0">
                <a:solidFill>
                  <a:schemeClr val="tx1"/>
                </a:solidFill>
                <a:effectLst/>
                <a:latin typeface="+mn-lt"/>
                <a:ea typeface="+mn-ea"/>
                <a:cs typeface="+mn-cs"/>
              </a:rPr>
              <a:t>Similarly, Sara Blakely, founder of Spanx, spent weeks researching the shapewear industry before using the knowledge she gained to create her seamless panty hose product.   </a:t>
            </a:r>
            <a:endParaRPr lang="en-IN" sz="1200" kern="1200" dirty="0">
              <a:solidFill>
                <a:schemeClr val="tx1"/>
              </a:solidFill>
              <a:effectLst/>
              <a:latin typeface="+mn-lt"/>
              <a:ea typeface="+mn-ea"/>
              <a:cs typeface="+mn-cs"/>
            </a:endParaRPr>
          </a:p>
          <a:p>
            <a:pPr lvl="0"/>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Applying knowledge two their own ventures: </a:t>
            </a:r>
            <a:r>
              <a:rPr lang="en-US" sz="1200" kern="1200" dirty="0">
                <a:solidFill>
                  <a:schemeClr val="tx1"/>
                </a:solidFill>
                <a:effectLst/>
                <a:latin typeface="+mn-lt"/>
                <a:ea typeface="+mn-ea"/>
                <a:cs typeface="+mn-cs"/>
              </a:rPr>
              <a:t>Successful entrepreneurs often have prior knowledge with respect to a market, industry, or customers, which they can then apply to their own ventures.</a:t>
            </a:r>
            <a:endParaRPr lang="en-IN" sz="1200" kern="1200" dirty="0">
              <a:solidFill>
                <a:schemeClr val="tx1"/>
              </a:solidFill>
              <a:effectLst/>
              <a:latin typeface="+mn-lt"/>
              <a:ea typeface="+mn-ea"/>
              <a:cs typeface="+mn-cs"/>
            </a:endParaRPr>
          </a:p>
          <a:p>
            <a:endParaRPr lang="en-US" dirty="0"/>
          </a:p>
          <a:p>
            <a:pPr lvl="0"/>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20</a:t>
            </a:fld>
            <a:endParaRPr lang="en-US" dirty="0"/>
          </a:p>
        </p:txBody>
      </p:sp>
    </p:spTree>
    <p:extLst>
      <p:ext uri="{BB962C8B-B14F-4D97-AF65-F5344CB8AC3E}">
        <p14:creationId xmlns:p14="http://schemas.microsoft.com/office/powerpoint/2010/main" val="3292741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a:t>
            </a:r>
            <a:r>
              <a:rPr lang="en-US" baseline="0" dirty="0"/>
              <a:t> </a:t>
            </a:r>
            <a:r>
              <a:rPr lang="en-US" dirty="0"/>
              <a:t>3.4</a:t>
            </a:r>
            <a:r>
              <a:rPr lang="en-US" baseline="0" dirty="0"/>
              <a:t> </a:t>
            </a:r>
            <a:r>
              <a:rPr lang="en-US" sz="1200" kern="1200" dirty="0">
                <a:solidFill>
                  <a:schemeClr val="tx1"/>
                </a:solidFill>
                <a:effectLst/>
                <a:latin typeface="+mn-lt"/>
                <a:ea typeface="+mn-ea"/>
                <a:cs typeface="+mn-cs"/>
              </a:rPr>
              <a:t>Demonstrate how entrepreneurs find opportunities through </a:t>
            </a:r>
            <a:r>
              <a:rPr lang="en-US" sz="1200" kern="1200" dirty="0" smtClean="0">
                <a:solidFill>
                  <a:schemeClr val="tx1"/>
                </a:solidFill>
                <a:effectLst/>
                <a:latin typeface="+mn-lt"/>
                <a:ea typeface="+mn-ea"/>
                <a:cs typeface="+mn-cs"/>
              </a:rPr>
              <a:t>alertness</a:t>
            </a:r>
            <a:r>
              <a:rPr lang="en-US" sz="1200" kern="1200" dirty="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prior knowledge, </a:t>
            </a:r>
            <a:r>
              <a:rPr lang="en-US" sz="1200" kern="1200" dirty="0">
                <a:solidFill>
                  <a:schemeClr val="tx1"/>
                </a:solidFill>
                <a:effectLst/>
                <a:latin typeface="+mn-lt"/>
                <a:ea typeface="+mn-ea"/>
                <a:cs typeface="+mn-cs"/>
              </a:rPr>
              <a:t>and </a:t>
            </a:r>
            <a:r>
              <a:rPr lang="en-US" sz="1200" kern="1200" dirty="0" smtClean="0">
                <a:solidFill>
                  <a:schemeClr val="tx1"/>
                </a:solidFill>
                <a:effectLst/>
                <a:latin typeface="+mn-lt"/>
                <a:ea typeface="+mn-ea"/>
                <a:cs typeface="+mn-cs"/>
              </a:rPr>
              <a:t>pattern recognition.</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Pattern recognition a key factor: </a:t>
            </a:r>
            <a:r>
              <a:rPr lang="en-US" sz="1200" kern="1200" dirty="0">
                <a:solidFill>
                  <a:schemeClr val="tx1"/>
                </a:solidFill>
                <a:effectLst/>
                <a:latin typeface="+mn-lt"/>
                <a:ea typeface="+mn-ea"/>
                <a:cs typeface="+mn-cs"/>
              </a:rPr>
              <a:t>Another key factor in building and recognizing opportunities is </a:t>
            </a:r>
            <a:r>
              <a:rPr lang="en-US" sz="1200" b="1" kern="1200" dirty="0">
                <a:solidFill>
                  <a:schemeClr val="tx1"/>
                </a:solidFill>
                <a:effectLst/>
                <a:latin typeface="+mn-lt"/>
                <a:ea typeface="+mn-ea"/>
                <a:cs typeface="+mn-cs"/>
              </a:rPr>
              <a:t>pattern recognition:</a:t>
            </a:r>
            <a:r>
              <a:rPr lang="en-US" sz="1200" kern="1200" dirty="0">
                <a:solidFill>
                  <a:schemeClr val="tx1"/>
                </a:solidFill>
                <a:effectLst/>
                <a:latin typeface="+mn-lt"/>
                <a:ea typeface="+mn-ea"/>
                <a:cs typeface="+mn-cs"/>
              </a:rPr>
              <a:t> the process of identifying links or connections between apparently unrelated things or events; some of the simplest ideas are born from making links from one event to the other. </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Selin Sonmez and Niko Georgantas’s luggage storage company: </a:t>
            </a:r>
            <a:r>
              <a:rPr lang="en-US" sz="1200" kern="1200" dirty="0">
                <a:solidFill>
                  <a:schemeClr val="tx1"/>
                </a:solidFill>
                <a:effectLst/>
                <a:latin typeface="+mn-lt"/>
                <a:ea typeface="+mn-ea"/>
                <a:cs typeface="+mn-cs"/>
              </a:rPr>
              <a:t>To solve their problem of having to lug their baggage around on the first and last day of their travels, Selin Sonmez and Niko Georgantas co-founded luggage storage company Knock City, which partners with different shops to allow people to drop off their luggage for $2 an hour. </a:t>
            </a:r>
            <a:endParaRPr lang="en-IN" sz="1200" kern="1200" dirty="0">
              <a:solidFill>
                <a:schemeClr val="tx1"/>
              </a:solidFill>
              <a:effectLst/>
              <a:latin typeface="+mn-lt"/>
              <a:ea typeface="+mn-ea"/>
              <a:cs typeface="+mn-cs"/>
            </a:endParaRPr>
          </a:p>
          <a:p>
            <a:pPr lvl="0"/>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Moving from the idea to the opportunity by keeping an open mind: </a:t>
            </a:r>
            <a:r>
              <a:rPr lang="en-US" sz="1200" kern="1200" dirty="0">
                <a:solidFill>
                  <a:schemeClr val="tx1"/>
                </a:solidFill>
                <a:effectLst/>
                <a:latin typeface="+mn-lt"/>
                <a:ea typeface="+mn-ea"/>
                <a:cs typeface="+mn-cs"/>
              </a:rPr>
              <a:t>Moving from the idea to identifying an opportunity may seem daunting, but we can all train ourselves to get better at recognizing opportunities; we do so by identifying changes in technology, markets, and demographics; engaging in active searches; and keeping an open mind to recognizing trends and patterns.</a:t>
            </a:r>
            <a:endParaRPr lang="en-IN" sz="1200" kern="1200" dirty="0">
              <a:solidFill>
                <a:schemeClr val="tx1"/>
              </a:solidFill>
              <a:effectLst/>
              <a:latin typeface="+mn-lt"/>
              <a:ea typeface="+mn-ea"/>
              <a:cs typeface="+mn-cs"/>
            </a:endParaRPr>
          </a:p>
          <a:p>
            <a:endParaRPr lang="en-US" dirty="0"/>
          </a:p>
          <a:p>
            <a:pPr lvl="0"/>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21</a:t>
            </a:fld>
            <a:endParaRPr lang="en-US" dirty="0"/>
          </a:p>
        </p:txBody>
      </p:sp>
    </p:spTree>
    <p:extLst>
      <p:ext uri="{BB962C8B-B14F-4D97-AF65-F5344CB8AC3E}">
        <p14:creationId xmlns:p14="http://schemas.microsoft.com/office/powerpoint/2010/main" val="5177832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a:t>
            </a:r>
            <a:r>
              <a:rPr lang="en-US" baseline="0" dirty="0"/>
              <a:t> </a:t>
            </a:r>
            <a:r>
              <a:rPr lang="en-US" dirty="0"/>
              <a:t>3.5 </a:t>
            </a:r>
            <a:r>
              <a:rPr lang="en-US" sz="1200" kern="1200" dirty="0">
                <a:solidFill>
                  <a:schemeClr val="tx1"/>
                </a:solidFill>
                <a:effectLst/>
                <a:latin typeface="+mn-lt"/>
                <a:ea typeface="+mn-ea"/>
                <a:cs typeface="+mn-cs"/>
              </a:rPr>
              <a:t>Connect idea generation to opportunity recognition.</a:t>
            </a:r>
          </a:p>
          <a:p>
            <a:pPr lvl="0"/>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600" dirty="0"/>
              <a:t>For an opportunity to be viable, the idea must be unique</a:t>
            </a:r>
            <a:r>
              <a:rPr lang="en-US" sz="3500" dirty="0"/>
              <a:t>: </a:t>
            </a:r>
            <a:r>
              <a:rPr lang="en-US" sz="1200" kern="1200" dirty="0">
                <a:solidFill>
                  <a:schemeClr val="tx1"/>
                </a:solidFill>
                <a:effectLst/>
                <a:latin typeface="+mn-lt"/>
                <a:ea typeface="+mn-ea"/>
                <a:cs typeface="+mn-cs"/>
              </a:rPr>
              <a:t>It must be at least a variation on an existing theme you are confident that people will accept and adopt.</a:t>
            </a:r>
            <a:endParaRPr lang="en-IN" sz="1200" kern="1200" dirty="0">
              <a:solidFill>
                <a:schemeClr val="tx1"/>
              </a:solidFill>
              <a:effectLst/>
              <a:latin typeface="+mn-lt"/>
              <a:ea typeface="+mn-ea"/>
              <a:cs typeface="+mn-cs"/>
            </a:endParaRPr>
          </a:p>
          <a:p>
            <a:endParaRPr lang="en-US" sz="35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3500" dirty="0"/>
              <a:t>Three </a:t>
            </a:r>
            <a:r>
              <a:rPr lang="en-US" sz="3500" dirty="0" smtClean="0"/>
              <a:t>processes </a:t>
            </a:r>
            <a:r>
              <a:rPr lang="en-US" sz="3500" dirty="0"/>
              <a:t>before identifying opportunity: </a:t>
            </a:r>
            <a:r>
              <a:rPr lang="en-US" sz="1200" kern="1200" dirty="0">
                <a:solidFill>
                  <a:schemeClr val="tx1"/>
                </a:solidFill>
                <a:effectLst/>
                <a:latin typeface="+mn-lt"/>
                <a:ea typeface="+mn-ea"/>
                <a:cs typeface="+mn-cs"/>
              </a:rPr>
              <a:t>Typically, entrepreneurs go through three processes before they are able to identify an opportunity for a new business venture: idea generation, creativity, and opportunity recognition.</a:t>
            </a:r>
            <a:endParaRPr lang="en-IN" sz="1200" kern="1200" dirty="0">
              <a:solidFill>
                <a:schemeClr val="tx1"/>
              </a:solidFill>
              <a:effectLst/>
              <a:latin typeface="+mn-lt"/>
              <a:ea typeface="+mn-ea"/>
              <a:cs typeface="+mn-cs"/>
            </a:endParaRPr>
          </a:p>
          <a:p>
            <a:endParaRPr lang="en-US" sz="35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3000" dirty="0"/>
              <a:t>Generating ideas for something new: </a:t>
            </a:r>
            <a:r>
              <a:rPr lang="en-US" sz="1200" kern="1200" dirty="0">
                <a:solidFill>
                  <a:schemeClr val="tx1"/>
                </a:solidFill>
                <a:effectLst/>
                <a:latin typeface="+mn-lt"/>
                <a:ea typeface="+mn-ea"/>
                <a:cs typeface="+mn-cs"/>
              </a:rPr>
              <a:t>The first step is generating lots of ideas for something new.</a:t>
            </a:r>
            <a:endParaRPr lang="en-IN" sz="1200" kern="1200" dirty="0">
              <a:solidFill>
                <a:schemeClr val="tx1"/>
              </a:solidFill>
              <a:effectLst/>
              <a:latin typeface="+mn-lt"/>
              <a:ea typeface="+mn-ea"/>
              <a:cs typeface="+mn-cs"/>
            </a:endParaRPr>
          </a:p>
          <a:p>
            <a:pPr lvl="1"/>
            <a:endParaRPr lang="en-US" sz="3000" dirty="0"/>
          </a:p>
          <a:p>
            <a:pPr lvl="0"/>
            <a:r>
              <a:rPr lang="en-US" sz="3000" dirty="0"/>
              <a:t>Sorting ideas during the creativity stage: </a:t>
            </a:r>
            <a:r>
              <a:rPr lang="en-US" sz="3200" kern="1200" dirty="0">
                <a:solidFill>
                  <a:schemeClr val="tx1"/>
                </a:solidFill>
                <a:effectLst/>
                <a:latin typeface="+mn-lt"/>
                <a:ea typeface="+mn-ea"/>
                <a:cs typeface="+mn-cs"/>
              </a:rPr>
              <a:t>During the creativity stage, we sort out these ideas for newness and usefulness. </a:t>
            </a:r>
            <a:endParaRPr lang="en-IN" sz="3200" kern="1200" dirty="0">
              <a:solidFill>
                <a:schemeClr val="tx1"/>
              </a:solidFill>
              <a:effectLst/>
              <a:latin typeface="+mn-lt"/>
              <a:ea typeface="+mn-ea"/>
              <a:cs typeface="+mn-cs"/>
            </a:endParaRPr>
          </a:p>
          <a:p>
            <a:pPr lvl="0"/>
            <a:endParaRPr lang="en-US" sz="3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3000" dirty="0"/>
              <a:t>Assessing at the opportunity recognition stage: </a:t>
            </a:r>
            <a:r>
              <a:rPr lang="en-US" sz="1200" kern="1200" dirty="0">
                <a:solidFill>
                  <a:schemeClr val="tx1"/>
                </a:solidFill>
                <a:effectLst/>
                <a:latin typeface="+mn-lt"/>
                <a:ea typeface="+mn-ea"/>
                <a:cs typeface="+mn-cs"/>
              </a:rPr>
              <a:t>Finally, the opportunity recognition stage allows us to sort out the remaining ideas for both newness and usefulness, and also assess them for their ability to generate economic value.</a:t>
            </a:r>
            <a:endParaRPr lang="en-IN" sz="1200" kern="1200" dirty="0">
              <a:solidFill>
                <a:schemeClr val="tx1"/>
              </a:solidFill>
              <a:effectLst/>
              <a:latin typeface="+mn-lt"/>
              <a:ea typeface="+mn-ea"/>
              <a:cs typeface="+mn-cs"/>
            </a:endParaRPr>
          </a:p>
          <a:p>
            <a:pPr lvl="1"/>
            <a:endParaRPr lang="en-US" sz="3000" dirty="0"/>
          </a:p>
          <a:p>
            <a:pPr lvl="0"/>
            <a:r>
              <a:rPr lang="en-US" sz="3000" dirty="0"/>
              <a:t>Transcending existing knowledge structures to move from idea to opportunity: </a:t>
            </a:r>
            <a:r>
              <a:rPr lang="en-US" sz="1200" kern="1200" dirty="0">
                <a:solidFill>
                  <a:schemeClr val="tx1"/>
                </a:solidFill>
                <a:effectLst/>
                <a:latin typeface="+mn-lt"/>
                <a:ea typeface="+mn-ea"/>
                <a:cs typeface="+mn-cs"/>
              </a:rPr>
              <a:t>The second step is the creativity stage which needs us to transcend the boundaries of our existing knowledge </a:t>
            </a:r>
            <a:r>
              <a:rPr lang="en-US" sz="1200" kern="1200" dirty="0" smtClean="0">
                <a:solidFill>
                  <a:schemeClr val="tx1"/>
                </a:solidFill>
                <a:effectLst/>
                <a:latin typeface="+mn-lt"/>
                <a:ea typeface="+mn-ea"/>
                <a:cs typeface="+mn-cs"/>
              </a:rPr>
              <a:t>structures—it </a:t>
            </a:r>
            <a:r>
              <a:rPr lang="en-US" sz="1200" kern="1200" dirty="0">
                <a:solidFill>
                  <a:schemeClr val="tx1"/>
                </a:solidFill>
                <a:effectLst/>
                <a:latin typeface="+mn-lt"/>
                <a:ea typeface="+mn-ea"/>
                <a:cs typeface="+mn-cs"/>
              </a:rPr>
              <a:t>is important to think creatively and look at identification as a more concrete method of moving from ideas to opportunity.</a:t>
            </a:r>
            <a:endParaRPr lang="en-IN" sz="1200" kern="1200" dirty="0">
              <a:solidFill>
                <a:schemeClr val="tx1"/>
              </a:solidFill>
              <a:effectLst/>
              <a:latin typeface="+mn-lt"/>
              <a:ea typeface="+mn-ea"/>
              <a:cs typeface="+mn-cs"/>
            </a:endParaRPr>
          </a:p>
          <a:p>
            <a:pPr lvl="0"/>
            <a:endParaRPr lang="en-US" sz="3000" dirty="0"/>
          </a:p>
          <a:p>
            <a:pPr lvl="0"/>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22</a:t>
            </a:fld>
            <a:endParaRPr lang="en-US" dirty="0"/>
          </a:p>
        </p:txBody>
      </p:sp>
    </p:spTree>
    <p:extLst>
      <p:ext uri="{BB962C8B-B14F-4D97-AF65-F5344CB8AC3E}">
        <p14:creationId xmlns:p14="http://schemas.microsoft.com/office/powerpoint/2010/main" val="11651167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a:t>
            </a:r>
            <a:r>
              <a:rPr lang="en-US" baseline="0" dirty="0"/>
              <a:t> </a:t>
            </a:r>
            <a:r>
              <a:rPr lang="en-US" dirty="0"/>
              <a:t>3.5 </a:t>
            </a:r>
            <a:r>
              <a:rPr lang="en-US" sz="1200" kern="1200" dirty="0">
                <a:solidFill>
                  <a:schemeClr val="tx1"/>
                </a:solidFill>
                <a:effectLst/>
                <a:latin typeface="+mn-lt"/>
                <a:ea typeface="+mn-ea"/>
                <a:cs typeface="+mn-cs"/>
              </a:rPr>
              <a:t>Connect idea generation to opportunity recognition.</a:t>
            </a:r>
          </a:p>
          <a:p>
            <a:endParaRPr lang="en-US" dirty="0"/>
          </a:p>
          <a:p>
            <a:pPr lvl="0"/>
            <a:r>
              <a:rPr lang="en-US" sz="1200" kern="1200" dirty="0">
                <a:solidFill>
                  <a:schemeClr val="tx1"/>
                </a:solidFill>
                <a:effectLst/>
                <a:latin typeface="+mn-lt"/>
                <a:ea typeface="+mn-ea"/>
                <a:cs typeface="+mn-cs"/>
              </a:rPr>
              <a:t>The IDEATE Model for Opportunity Recognition:  Educators and entrepreneurs Dan Cohen and Greg Pool have developed this empirically proven method for identifying and selecting high potential ideas that can be converted to new </a:t>
            </a:r>
            <a:r>
              <a:rPr lang="en-US" sz="1200" kern="1200" dirty="0" smtClean="0">
                <a:solidFill>
                  <a:schemeClr val="tx1"/>
                </a:solidFill>
                <a:effectLst/>
                <a:latin typeface="+mn-lt"/>
                <a:ea typeface="+mn-ea"/>
                <a:cs typeface="+mn-cs"/>
              </a:rPr>
              <a:t>opportunities.</a:t>
            </a:r>
            <a:endParaRPr lang="en-IN" sz="1200" kern="1200" dirty="0" smtClean="0">
              <a:solidFill>
                <a:schemeClr val="tx1"/>
              </a:solidFill>
              <a:effectLst/>
              <a:latin typeface="+mn-lt"/>
              <a:ea typeface="+mn-ea"/>
              <a:cs typeface="+mn-cs"/>
            </a:endParaRPr>
          </a:p>
          <a:p>
            <a:pPr lvl="0"/>
            <a:endParaRPr lang="en-IN"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Applying the IDEATE method to the modern-day gourmet food truck:</a:t>
            </a:r>
          </a:p>
          <a:p>
            <a:pPr lvl="0"/>
            <a:endParaRPr lang="en-US"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Using the </a:t>
            </a:r>
            <a:r>
              <a:rPr lang="en-US" sz="1200" b="1" kern="1200" dirty="0" smtClean="0">
                <a:solidFill>
                  <a:schemeClr val="tx1"/>
                </a:solidFill>
                <a:effectLst/>
                <a:latin typeface="+mn-lt"/>
                <a:ea typeface="+mn-ea"/>
                <a:cs typeface="+mn-cs"/>
              </a:rPr>
              <a:t>identify</a:t>
            </a:r>
            <a:r>
              <a:rPr lang="en-US" sz="1200" kern="1200" dirty="0" smtClean="0">
                <a:solidFill>
                  <a:schemeClr val="tx1"/>
                </a:solidFill>
                <a:effectLst/>
                <a:latin typeface="+mn-lt"/>
                <a:ea typeface="+mn-ea"/>
                <a:cs typeface="+mn-cs"/>
              </a:rPr>
              <a:t> stage we could observe that food trucks are popular but customers really want more healthy options; a possible idea could be a food truck that serves fresh seasonal salads and healthy grain bowls, and the menu changes with the seasons.  </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Building on this food truck concept in the </a:t>
            </a:r>
            <a:r>
              <a:rPr lang="en-US" sz="1200" b="1" kern="1200" dirty="0" smtClean="0">
                <a:solidFill>
                  <a:schemeClr val="tx1"/>
                </a:solidFill>
                <a:effectLst/>
                <a:latin typeface="+mn-lt"/>
                <a:ea typeface="+mn-ea"/>
                <a:cs typeface="+mn-cs"/>
              </a:rPr>
              <a:t>discovery</a:t>
            </a:r>
            <a:r>
              <a:rPr lang="en-US" sz="1200" kern="1200" dirty="0" smtClean="0">
                <a:solidFill>
                  <a:schemeClr val="tx1"/>
                </a:solidFill>
                <a:effectLst/>
                <a:latin typeface="+mn-lt"/>
                <a:ea typeface="+mn-ea"/>
                <a:cs typeface="+mn-cs"/>
              </a:rPr>
              <a:t> stage, the opportunity could morph into an entirely different concept that takes into consideration social and environmental changes; plates, cups, and utensils would be compostable in order to be healthy for the planet too!</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As you enter the </a:t>
            </a:r>
            <a:r>
              <a:rPr lang="en-US" sz="1200" b="1" kern="1200" dirty="0" smtClean="0">
                <a:solidFill>
                  <a:schemeClr val="tx1"/>
                </a:solidFill>
                <a:effectLst/>
                <a:latin typeface="+mn-lt"/>
                <a:ea typeface="+mn-ea"/>
                <a:cs typeface="+mn-cs"/>
              </a:rPr>
              <a:t>enhance </a:t>
            </a:r>
            <a:r>
              <a:rPr lang="en-US" sz="1200" kern="1200" dirty="0" smtClean="0">
                <a:solidFill>
                  <a:schemeClr val="tx1"/>
                </a:solidFill>
                <a:effectLst/>
                <a:latin typeface="+mn-lt"/>
                <a:ea typeface="+mn-ea"/>
                <a:cs typeface="+mn-cs"/>
              </a:rPr>
              <a:t>stage, you could morph the food truck opportunity again—maybe the food truck turns into “fresh food” vending machines that are in strategic urban locations and the machines are restocked daily or placed in airports as more and more people want access to healthy food to bring on their flights.   </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Applying the original food truck concept to the </a:t>
            </a:r>
            <a:r>
              <a:rPr lang="en-US" sz="1200" b="1" kern="1200" dirty="0" smtClean="0">
                <a:solidFill>
                  <a:schemeClr val="tx1"/>
                </a:solidFill>
                <a:effectLst/>
                <a:latin typeface="+mn-lt"/>
                <a:ea typeface="+mn-ea"/>
                <a:cs typeface="+mn-cs"/>
              </a:rPr>
              <a:t>anticipate </a:t>
            </a:r>
            <a:r>
              <a:rPr lang="en-US" sz="1200" kern="1200" dirty="0" smtClean="0">
                <a:solidFill>
                  <a:schemeClr val="tx1"/>
                </a:solidFill>
                <a:effectLst/>
                <a:latin typeface="+mn-lt"/>
                <a:ea typeface="+mn-ea"/>
                <a:cs typeface="+mn-cs"/>
              </a:rPr>
              <a:t>stage could result in an entirely new concept—here we are forced to think about future scenarios.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We can morph the food truck concept and anticipate the future by thinking about creating a fleet of food trucks that act as “mini” produce markets which would travel through low income areas selling healthy food at reasonable prices while also educating the public on how to eat healthy on small budgets. </a:t>
            </a:r>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23</a:t>
            </a:fld>
            <a:endParaRPr lang="en-US" dirty="0"/>
          </a:p>
        </p:txBody>
      </p:sp>
    </p:spTree>
    <p:extLst>
      <p:ext uri="{BB962C8B-B14F-4D97-AF65-F5344CB8AC3E}">
        <p14:creationId xmlns:p14="http://schemas.microsoft.com/office/powerpoint/2010/main" val="26538787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a:t>
            </a:r>
            <a:r>
              <a:rPr lang="en-US" baseline="0" dirty="0"/>
              <a:t> </a:t>
            </a:r>
            <a:r>
              <a:rPr lang="en-US" dirty="0"/>
              <a:t>3.1</a:t>
            </a:r>
            <a:r>
              <a:rPr lang="en-US" baseline="0" dirty="0"/>
              <a:t> </a:t>
            </a:r>
            <a:r>
              <a:rPr lang="en-US" sz="1200" kern="1200" dirty="0">
                <a:solidFill>
                  <a:schemeClr val="tx1"/>
                </a:solidFill>
                <a:effectLst/>
                <a:latin typeface="+mn-lt"/>
                <a:ea typeface="+mn-ea"/>
                <a:cs typeface="+mn-cs"/>
              </a:rPr>
              <a:t>Explain how the entrepreneurial mindset relates to opportunity recognition.</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Three central characteristics of opportunity: </a:t>
            </a:r>
            <a:r>
              <a:rPr lang="en-US" sz="1200" kern="1200" dirty="0">
                <a:solidFill>
                  <a:schemeClr val="tx1"/>
                </a:solidFill>
                <a:effectLst/>
                <a:latin typeface="+mn-lt"/>
                <a:ea typeface="+mn-ea"/>
                <a:cs typeface="+mn-cs"/>
              </a:rPr>
              <a:t>There are many definitions of opportunity, but most include references to three central characteristics: potential economic value, novelty or newness, and perceived desirability.</a:t>
            </a:r>
            <a:endParaRPr lang="en-IN" sz="1200" kern="1200" dirty="0">
              <a:solidFill>
                <a:schemeClr val="tx1"/>
              </a:solidFill>
              <a:effectLst/>
              <a:latin typeface="+mn-lt"/>
              <a:ea typeface="+mn-ea"/>
              <a:cs typeface="+mn-cs"/>
            </a:endParaRPr>
          </a:p>
          <a:p>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a:solidFill>
                <a:schemeClr val="tx1"/>
              </a:solidFill>
              <a:effectLst/>
              <a:latin typeface="+mn-lt"/>
              <a:ea typeface="+mn-ea"/>
              <a:cs typeface="+mn-cs"/>
            </a:endParaRPr>
          </a:p>
          <a:p>
            <a:pPr lvl="0"/>
            <a:endParaRPr lang="en-US" dirty="0"/>
          </a:p>
          <a:p>
            <a:pPr lvl="0"/>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3</a:t>
            </a:fld>
            <a:endParaRPr lang="en-US" dirty="0"/>
          </a:p>
        </p:txBody>
      </p:sp>
    </p:spTree>
    <p:extLst>
      <p:ext uri="{BB962C8B-B14F-4D97-AF65-F5344CB8AC3E}">
        <p14:creationId xmlns:p14="http://schemas.microsoft.com/office/powerpoint/2010/main" val="8686013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a:t>
            </a:r>
            <a:r>
              <a:rPr lang="en-US" baseline="0" dirty="0"/>
              <a:t> </a:t>
            </a:r>
            <a:r>
              <a:rPr lang="en-US" dirty="0"/>
              <a:t>3.1</a:t>
            </a:r>
            <a:r>
              <a:rPr lang="en-US" baseline="0" dirty="0"/>
              <a:t> </a:t>
            </a:r>
            <a:r>
              <a:rPr lang="en-US" sz="1200" kern="1200" dirty="0">
                <a:solidFill>
                  <a:schemeClr val="tx1"/>
                </a:solidFill>
                <a:effectLst/>
                <a:latin typeface="+mn-lt"/>
                <a:ea typeface="+mn-ea"/>
                <a:cs typeface="+mn-cs"/>
              </a:rPr>
              <a:t>Explain how the entrepreneurial mindset relates to opportunity recognition.</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Definition of opportunity: </a:t>
            </a:r>
            <a:r>
              <a:rPr lang="en-US" sz="1200" kern="1200" dirty="0">
                <a:solidFill>
                  <a:schemeClr val="tx1"/>
                </a:solidFill>
                <a:effectLst/>
                <a:latin typeface="+mn-lt"/>
                <a:ea typeface="+mn-ea"/>
                <a:cs typeface="+mn-cs"/>
              </a:rPr>
              <a:t>We define </a:t>
            </a:r>
            <a:r>
              <a:rPr lang="en-US" sz="1200" b="1" kern="1200" dirty="0">
                <a:solidFill>
                  <a:schemeClr val="tx1"/>
                </a:solidFill>
                <a:effectLst/>
                <a:latin typeface="+mn-lt"/>
                <a:ea typeface="+mn-ea"/>
                <a:cs typeface="+mn-cs"/>
              </a:rPr>
              <a:t>opportunity</a:t>
            </a:r>
            <a:r>
              <a:rPr lang="en-US" sz="1200" kern="1200" dirty="0">
                <a:solidFill>
                  <a:schemeClr val="tx1"/>
                </a:solidFill>
                <a:effectLst/>
                <a:latin typeface="+mn-lt"/>
                <a:ea typeface="+mn-ea"/>
                <a:cs typeface="+mn-cs"/>
              </a:rPr>
              <a:t> as an apparent way of generating value through unique, novel, or desirable products, services, and even processes that have not been previously exploited in a particular context.</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 idea must generate value: </a:t>
            </a:r>
            <a:r>
              <a:rPr lang="en-US" sz="1200" kern="1200" dirty="0">
                <a:solidFill>
                  <a:schemeClr val="tx1"/>
                </a:solidFill>
                <a:effectLst/>
                <a:latin typeface="+mn-lt"/>
                <a:ea typeface="+mn-ea"/>
                <a:cs typeface="+mn-cs"/>
              </a:rPr>
              <a:t>For an opportunity to be viable, the idea must have the capacity to generate value.</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Economic value: </a:t>
            </a:r>
            <a:r>
              <a:rPr lang="en-US" sz="1200" kern="1200" dirty="0">
                <a:solidFill>
                  <a:schemeClr val="tx1"/>
                </a:solidFill>
                <a:effectLst/>
                <a:latin typeface="+mn-lt"/>
                <a:ea typeface="+mn-ea"/>
                <a:cs typeface="+mn-cs"/>
              </a:rPr>
              <a:t>The most common form of value is economic value: the capacity to generate profit. </a:t>
            </a:r>
            <a:endParaRPr lang="en-IN" sz="1200" kern="1200" dirty="0">
              <a:solidFill>
                <a:schemeClr val="tx1"/>
              </a:solidFill>
              <a:effectLst/>
              <a:latin typeface="+mn-lt"/>
              <a:ea typeface="+mn-ea"/>
              <a:cs typeface="+mn-cs"/>
            </a:endParaRPr>
          </a:p>
          <a:p>
            <a:pPr lvl="0"/>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Social and environmental value: </a:t>
            </a:r>
            <a:r>
              <a:rPr lang="en-US" sz="1200" kern="1200" dirty="0">
                <a:solidFill>
                  <a:schemeClr val="tx1"/>
                </a:solidFill>
                <a:effectLst/>
                <a:latin typeface="+mn-lt"/>
                <a:ea typeface="+mn-ea"/>
                <a:cs typeface="+mn-cs"/>
              </a:rPr>
              <a:t>Two other forms of value—social value and environmental value—are less understood but equally important: an opportunity has social value if it helps to address a social need. </a:t>
            </a:r>
            <a:endParaRPr lang="en-IN" sz="1200" kern="1200" dirty="0">
              <a:solidFill>
                <a:schemeClr val="tx1"/>
              </a:solidFill>
              <a:effectLst/>
              <a:latin typeface="+mn-lt"/>
              <a:ea typeface="+mn-ea"/>
              <a:cs typeface="+mn-cs"/>
            </a:endParaRPr>
          </a:p>
          <a:p>
            <a:pPr lvl="0"/>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Prerequisite for environmental value: </a:t>
            </a:r>
            <a:r>
              <a:rPr lang="en-US" sz="1200" kern="1200" dirty="0">
                <a:solidFill>
                  <a:schemeClr val="tx1"/>
                </a:solidFill>
                <a:effectLst/>
                <a:latin typeface="+mn-lt"/>
                <a:ea typeface="+mn-ea"/>
                <a:cs typeface="+mn-cs"/>
              </a:rPr>
              <a:t>Environmental value exists if the opportunity protects or preserves the environment.</a:t>
            </a:r>
            <a:endParaRPr lang="en-IN" sz="1200" kern="1200" dirty="0">
              <a:solidFill>
                <a:schemeClr val="tx1"/>
              </a:solidFill>
              <a:effectLst/>
              <a:latin typeface="+mn-lt"/>
              <a:ea typeface="+mn-ea"/>
              <a:cs typeface="+mn-cs"/>
            </a:endParaRPr>
          </a:p>
          <a:p>
            <a:pPr lvl="0"/>
            <a:endParaRPr lang="en-IN" dirty="0"/>
          </a:p>
          <a:p>
            <a:pPr lvl="0"/>
            <a:r>
              <a:rPr lang="en-US" sz="1200" kern="1200" dirty="0">
                <a:solidFill>
                  <a:schemeClr val="tx1"/>
                </a:solidFill>
                <a:effectLst/>
                <a:latin typeface="+mn-lt"/>
                <a:ea typeface="+mn-ea"/>
                <a:cs typeface="+mn-cs"/>
              </a:rPr>
              <a:t>All forms of value are predicated on the assumption that there is a market populated with enough people to buy your product or service. The key is to balance supply with demand.</a:t>
            </a:r>
            <a:endParaRPr lang="en-US" dirty="0"/>
          </a:p>
          <a:p>
            <a:pPr lvl="0"/>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4</a:t>
            </a:fld>
            <a:endParaRPr lang="en-US" dirty="0"/>
          </a:p>
        </p:txBody>
      </p:sp>
    </p:spTree>
    <p:extLst>
      <p:ext uri="{BB962C8B-B14F-4D97-AF65-F5344CB8AC3E}">
        <p14:creationId xmlns:p14="http://schemas.microsoft.com/office/powerpoint/2010/main" val="8686013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a:t>
            </a:r>
            <a:r>
              <a:rPr lang="en-US" baseline="0" dirty="0"/>
              <a:t> </a:t>
            </a:r>
            <a:r>
              <a:rPr lang="en-US" dirty="0"/>
              <a:t>3.1</a:t>
            </a:r>
            <a:r>
              <a:rPr lang="en-US" baseline="0" dirty="0"/>
              <a:t> </a:t>
            </a:r>
            <a:r>
              <a:rPr lang="en-US" sz="1200" kern="1200" dirty="0">
                <a:solidFill>
                  <a:schemeClr val="tx1"/>
                </a:solidFill>
                <a:effectLst/>
                <a:latin typeface="+mn-lt"/>
                <a:ea typeface="+mn-ea"/>
                <a:cs typeface="+mn-cs"/>
              </a:rPr>
              <a:t>Explain how the entrepreneurial mindset relates to opportunity recognition.</a:t>
            </a:r>
            <a:endParaRPr lang="en-IN" sz="1200" kern="1200" dirty="0">
              <a:solidFill>
                <a:schemeClr val="tx1"/>
              </a:solidFill>
              <a:effectLst/>
              <a:latin typeface="+mn-lt"/>
              <a:ea typeface="+mn-ea"/>
              <a:cs typeface="+mn-cs"/>
            </a:endParaRPr>
          </a:p>
          <a:p>
            <a:pPr lvl="0"/>
            <a:endParaRPr lang="en-IN"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The entrepreneurial mindset is what enables us to envision how a new product or service can generate value for a niche, an age group or interest segment, a geographic area, or a larger population.</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The idea must involve something that people need, desire, and find useful or valuable, or there must be a significant problem to solve.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Finding solutions to problems and meeting customer needs are the essence of opportunity recognition.</a:t>
            </a:r>
            <a:endParaRPr lang="en-US" dirty="0"/>
          </a:p>
          <a:p>
            <a:pPr lvl="0"/>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5</a:t>
            </a:fld>
            <a:endParaRPr lang="en-US" dirty="0"/>
          </a:p>
        </p:txBody>
      </p:sp>
    </p:spTree>
    <p:extLst>
      <p:ext uri="{BB962C8B-B14F-4D97-AF65-F5344CB8AC3E}">
        <p14:creationId xmlns:p14="http://schemas.microsoft.com/office/powerpoint/2010/main" val="31969468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a:t>
            </a:r>
            <a:r>
              <a:rPr lang="en-US" baseline="0" dirty="0"/>
              <a:t> </a:t>
            </a:r>
            <a:r>
              <a:rPr lang="en-US" dirty="0"/>
              <a:t>3.1</a:t>
            </a:r>
            <a:r>
              <a:rPr lang="en-US" baseline="0" dirty="0"/>
              <a:t> </a:t>
            </a:r>
            <a:r>
              <a:rPr lang="en-US" sz="1200" kern="1200" dirty="0">
                <a:solidFill>
                  <a:schemeClr val="tx1"/>
                </a:solidFill>
                <a:effectLst/>
                <a:latin typeface="+mn-lt"/>
                <a:ea typeface="+mn-ea"/>
                <a:cs typeface="+mn-cs"/>
              </a:rPr>
              <a:t>Explain how the entrepreneurial mindset relates to opportunity recognition.</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3800" dirty="0"/>
              <a:t>Identifying ideas likely to succeed: </a:t>
            </a:r>
            <a:r>
              <a:rPr lang="en-US" sz="1200" kern="1200" dirty="0">
                <a:solidFill>
                  <a:schemeClr val="tx1"/>
                </a:solidFill>
                <a:effectLst/>
                <a:latin typeface="+mn-lt"/>
                <a:ea typeface="+mn-ea"/>
                <a:cs typeface="+mn-cs"/>
              </a:rPr>
              <a:t>Part of recognizing an opportunity is the ability to evaluate ideas and identify those with the highest likelihood of success.</a:t>
            </a:r>
            <a:endParaRPr lang="en-IN" sz="1200" kern="1200" dirty="0">
              <a:solidFill>
                <a:schemeClr val="tx1"/>
              </a:solidFill>
              <a:effectLst/>
              <a:latin typeface="+mn-lt"/>
              <a:ea typeface="+mn-ea"/>
              <a:cs typeface="+mn-cs"/>
            </a:endParaRPr>
          </a:p>
          <a:p>
            <a:endParaRPr lang="en-US" sz="38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3800" dirty="0"/>
              <a:t>Rating an idea on four different dimensions: </a:t>
            </a:r>
            <a:r>
              <a:rPr lang="en-US" sz="1200" kern="1200" dirty="0">
                <a:solidFill>
                  <a:schemeClr val="tx1"/>
                </a:solidFill>
                <a:effectLst/>
                <a:latin typeface="+mn-lt"/>
                <a:ea typeface="+mn-ea"/>
                <a:cs typeface="+mn-cs"/>
              </a:rPr>
              <a:t>One framework for doing this is to rate an idea on four different dimensions: the idea may be an </a:t>
            </a:r>
            <a:r>
              <a:rPr lang="en-US" sz="1200" i="1" kern="1200" dirty="0">
                <a:solidFill>
                  <a:schemeClr val="tx1"/>
                </a:solidFill>
                <a:effectLst/>
                <a:latin typeface="+mn-lt"/>
                <a:ea typeface="+mn-ea"/>
                <a:cs typeface="+mn-cs"/>
              </a:rPr>
              <a:t>innovation</a:t>
            </a:r>
            <a:r>
              <a:rPr lang="en-US" sz="1200" kern="1200" dirty="0">
                <a:solidFill>
                  <a:schemeClr val="tx1"/>
                </a:solidFill>
                <a:effectLst/>
                <a:latin typeface="+mn-lt"/>
                <a:ea typeface="+mn-ea"/>
                <a:cs typeface="+mn-cs"/>
              </a:rPr>
              <a:t>, an </a:t>
            </a:r>
            <a:r>
              <a:rPr lang="en-US" sz="1200" i="1" kern="1200" dirty="0">
                <a:solidFill>
                  <a:schemeClr val="tx1"/>
                </a:solidFill>
                <a:effectLst/>
                <a:latin typeface="+mn-lt"/>
                <a:ea typeface="+mn-ea"/>
                <a:cs typeface="+mn-cs"/>
              </a:rPr>
              <a:t>invention</a:t>
            </a:r>
            <a:r>
              <a:rPr lang="en-US" sz="1200" kern="1200" dirty="0">
                <a:solidFill>
                  <a:schemeClr val="tx1"/>
                </a:solidFill>
                <a:effectLst/>
                <a:latin typeface="+mn-lt"/>
                <a:ea typeface="+mn-ea"/>
                <a:cs typeface="+mn-cs"/>
              </a:rPr>
              <a:t>, an </a:t>
            </a:r>
            <a:r>
              <a:rPr lang="en-US" sz="1200" i="1" kern="1200" dirty="0">
                <a:solidFill>
                  <a:schemeClr val="tx1"/>
                </a:solidFill>
                <a:effectLst/>
                <a:latin typeface="+mn-lt"/>
                <a:ea typeface="+mn-ea"/>
                <a:cs typeface="+mn-cs"/>
              </a:rPr>
              <a:t>improvement</a:t>
            </a:r>
            <a:r>
              <a:rPr lang="en-US" sz="1200" kern="1200" dirty="0">
                <a:solidFill>
                  <a:schemeClr val="tx1"/>
                </a:solidFill>
                <a:effectLst/>
                <a:latin typeface="+mn-lt"/>
                <a:ea typeface="+mn-ea"/>
                <a:cs typeface="+mn-cs"/>
              </a:rPr>
              <a:t>, or </a:t>
            </a:r>
            <a:r>
              <a:rPr lang="en-US" sz="1200" i="1" kern="1200" dirty="0">
                <a:solidFill>
                  <a:schemeClr val="tx1"/>
                </a:solidFill>
                <a:effectLst/>
                <a:latin typeface="+mn-lt"/>
                <a:ea typeface="+mn-ea"/>
                <a:cs typeface="+mn-cs"/>
              </a:rPr>
              <a:t>irrelevant</a:t>
            </a:r>
            <a:r>
              <a:rPr lang="en-US" sz="1200" kern="1200" dirty="0">
                <a:solidFill>
                  <a:schemeClr val="tx1"/>
                </a:solidFill>
                <a:effectLst/>
                <a:latin typeface="+mn-lt"/>
                <a:ea typeface="+mn-ea"/>
                <a:cs typeface="+mn-cs"/>
              </a:rPr>
              <a:t>.</a:t>
            </a:r>
            <a:endParaRPr lang="en-IN" sz="1200" kern="1200" dirty="0">
              <a:solidFill>
                <a:schemeClr val="tx1"/>
              </a:solidFill>
              <a:effectLst/>
              <a:latin typeface="+mn-lt"/>
              <a:ea typeface="+mn-ea"/>
              <a:cs typeface="+mn-cs"/>
            </a:endParaRPr>
          </a:p>
          <a:p>
            <a:endParaRPr lang="en-US" sz="38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3300" dirty="0"/>
              <a:t>Innovation: </a:t>
            </a:r>
            <a:r>
              <a:rPr lang="en-US" sz="1200" kern="1200" dirty="0">
                <a:solidFill>
                  <a:schemeClr val="tx1"/>
                </a:solidFill>
                <a:effectLst/>
                <a:latin typeface="+mn-lt"/>
                <a:ea typeface="+mn-ea"/>
                <a:cs typeface="+mn-cs"/>
              </a:rPr>
              <a:t>A successful idea scores highly as an </a:t>
            </a:r>
            <a:r>
              <a:rPr lang="en-US" sz="1200" i="1" kern="1200" dirty="0">
                <a:solidFill>
                  <a:schemeClr val="tx1"/>
                </a:solidFill>
                <a:effectLst/>
                <a:latin typeface="+mn-lt"/>
                <a:ea typeface="+mn-ea"/>
                <a:cs typeface="+mn-cs"/>
              </a:rPr>
              <a:t>innovation</a:t>
            </a:r>
            <a:r>
              <a:rPr lang="en-US" sz="1200" kern="1200" dirty="0">
                <a:solidFill>
                  <a:schemeClr val="tx1"/>
                </a:solidFill>
                <a:effectLst/>
                <a:latin typeface="+mn-lt"/>
                <a:ea typeface="+mn-ea"/>
                <a:cs typeface="+mn-cs"/>
              </a:rPr>
              <a:t> if the product or service is novel, useful, and valuable.</a:t>
            </a:r>
            <a:endParaRPr lang="en-IN" sz="1200" kern="1200" dirty="0">
              <a:solidFill>
                <a:schemeClr val="tx1"/>
              </a:solidFill>
              <a:effectLst/>
              <a:latin typeface="+mn-lt"/>
              <a:ea typeface="+mn-ea"/>
              <a:cs typeface="+mn-cs"/>
            </a:endParaRPr>
          </a:p>
          <a:p>
            <a:pPr lvl="0"/>
            <a:endParaRPr lang="en-US" sz="3300" dirty="0"/>
          </a:p>
          <a:p>
            <a:pPr lvl="0"/>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6</a:t>
            </a:fld>
            <a:endParaRPr lang="en-US" dirty="0"/>
          </a:p>
        </p:txBody>
      </p:sp>
    </p:spTree>
    <p:extLst>
      <p:ext uri="{BB962C8B-B14F-4D97-AF65-F5344CB8AC3E}">
        <p14:creationId xmlns:p14="http://schemas.microsoft.com/office/powerpoint/2010/main" val="7177172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a:t>
            </a:r>
            <a:r>
              <a:rPr lang="en-US" baseline="0" dirty="0"/>
              <a:t> </a:t>
            </a:r>
            <a:r>
              <a:rPr lang="en-US" dirty="0"/>
              <a:t>3.1</a:t>
            </a:r>
            <a:r>
              <a:rPr lang="en-US" baseline="0" dirty="0"/>
              <a:t> </a:t>
            </a:r>
            <a:r>
              <a:rPr lang="en-US" sz="1200" kern="1200" dirty="0">
                <a:solidFill>
                  <a:schemeClr val="tx1"/>
                </a:solidFill>
                <a:effectLst/>
                <a:latin typeface="+mn-lt"/>
                <a:ea typeface="+mn-ea"/>
                <a:cs typeface="+mn-cs"/>
              </a:rPr>
              <a:t>Explain how the entrepreneurial mindset relates to opportunity recognition.</a:t>
            </a:r>
            <a:endParaRPr lang="en-IN" sz="1200" kern="1200" dirty="0">
              <a:solidFill>
                <a:schemeClr val="tx1"/>
              </a:solidFill>
              <a:effectLst/>
              <a:latin typeface="+mn-lt"/>
              <a:ea typeface="+mn-ea"/>
              <a:cs typeface="+mn-cs"/>
            </a:endParaRPr>
          </a:p>
          <a:p>
            <a:pPr lvl="0"/>
            <a:endParaRPr lang="en-US" sz="33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3300" dirty="0"/>
              <a:t>Inventions: </a:t>
            </a:r>
            <a:r>
              <a:rPr lang="en-US" sz="1200" i="1" kern="1200" dirty="0">
                <a:solidFill>
                  <a:schemeClr val="tx1"/>
                </a:solidFill>
                <a:effectLst/>
                <a:latin typeface="+mn-lt"/>
                <a:ea typeface="+mn-ea"/>
                <a:cs typeface="+mn-cs"/>
              </a:rPr>
              <a:t>Inventions</a:t>
            </a:r>
            <a:r>
              <a:rPr lang="en-US" sz="1200" kern="1200" dirty="0">
                <a:solidFill>
                  <a:schemeClr val="tx1"/>
                </a:solidFill>
                <a:effectLst/>
                <a:latin typeface="+mn-lt"/>
                <a:ea typeface="+mn-ea"/>
                <a:cs typeface="+mn-cs"/>
              </a:rPr>
              <a:t>, by definition, score highly for novelty; but if an invention does not reach the market or appeal to consumers, then it will be rendered useless (the Post-it note took off because it was novel, useful, and practical—but it became an innovation of high value only when it hit the market).</a:t>
            </a:r>
            <a:endParaRPr lang="en-IN" sz="1200" kern="1200" dirty="0">
              <a:solidFill>
                <a:schemeClr val="tx1"/>
              </a:solidFill>
              <a:effectLst/>
              <a:latin typeface="+mn-lt"/>
              <a:ea typeface="+mn-ea"/>
              <a:cs typeface="+mn-cs"/>
            </a:endParaRPr>
          </a:p>
          <a:p>
            <a:pPr lvl="0"/>
            <a:endParaRPr lang="en-US" sz="33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3300" dirty="0"/>
              <a:t>Improvement: </a:t>
            </a:r>
            <a:r>
              <a:rPr lang="en-US" sz="1200" kern="1200" dirty="0">
                <a:solidFill>
                  <a:schemeClr val="tx1"/>
                </a:solidFill>
                <a:effectLst/>
                <a:latin typeface="+mn-lt"/>
                <a:ea typeface="+mn-ea"/>
                <a:cs typeface="+mn-cs"/>
              </a:rPr>
              <a:t>There are many ideas that focus on </a:t>
            </a:r>
            <a:r>
              <a:rPr lang="en-US" sz="1200" i="1" kern="1200" dirty="0">
                <a:solidFill>
                  <a:schemeClr val="tx1"/>
                </a:solidFill>
                <a:effectLst/>
                <a:latin typeface="+mn-lt"/>
                <a:ea typeface="+mn-ea"/>
                <a:cs typeface="+mn-cs"/>
              </a:rPr>
              <a:t>improvement, </a:t>
            </a:r>
            <a:r>
              <a:rPr lang="en-US" sz="1200" kern="1200" dirty="0">
                <a:solidFill>
                  <a:schemeClr val="tx1"/>
                </a:solidFill>
                <a:effectLst/>
                <a:latin typeface="+mn-lt"/>
                <a:ea typeface="+mn-ea"/>
                <a:cs typeface="+mn-cs"/>
              </a:rPr>
              <a:t>based on enhancing existing products (folding sunglasses, serrated ice cream scoops, or liquid paper, for instance).</a:t>
            </a:r>
            <a:endParaRPr lang="en-IN" sz="1200" kern="1200" dirty="0">
              <a:solidFill>
                <a:schemeClr val="tx1"/>
              </a:solidFill>
              <a:effectLst/>
              <a:latin typeface="+mn-lt"/>
              <a:ea typeface="+mn-ea"/>
              <a:cs typeface="+mn-cs"/>
            </a:endParaRPr>
          </a:p>
          <a:p>
            <a:pPr lvl="0"/>
            <a:endParaRPr lang="en-US" sz="33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3300" dirty="0"/>
              <a:t>The irrelevant category: </a:t>
            </a:r>
            <a:r>
              <a:rPr lang="en-US" sz="1200" kern="1200" dirty="0">
                <a:solidFill>
                  <a:schemeClr val="tx1"/>
                </a:solidFill>
                <a:effectLst/>
                <a:latin typeface="+mn-lt"/>
                <a:ea typeface="+mn-ea"/>
                <a:cs typeface="+mn-cs"/>
              </a:rPr>
              <a:t>Finally, there are ideas that fall into the </a:t>
            </a:r>
            <a:r>
              <a:rPr lang="en-US" sz="1200" i="1" kern="1200" dirty="0">
                <a:solidFill>
                  <a:schemeClr val="tx1"/>
                </a:solidFill>
                <a:effectLst/>
                <a:latin typeface="+mn-lt"/>
                <a:ea typeface="+mn-ea"/>
                <a:cs typeface="+mn-cs"/>
              </a:rPr>
              <a:t>irrelevant</a:t>
            </a:r>
            <a:r>
              <a:rPr lang="en-US" sz="1200" kern="1200" dirty="0">
                <a:solidFill>
                  <a:schemeClr val="tx1"/>
                </a:solidFill>
                <a:effectLst/>
                <a:latin typeface="+mn-lt"/>
                <a:ea typeface="+mn-ea"/>
                <a:cs typeface="+mn-cs"/>
              </a:rPr>
              <a:t> category, scoring low on both novelty and usefulness (Pepsi’s morning pick-me-up drink called Pepsi A.M., beverage giant Coors and its mountain spring water, and soup company Campbell’s combined soup and a sandwich into one frozen microwaveable meal were arguably irrelevant). </a:t>
            </a:r>
            <a:endParaRPr lang="en-IN" sz="1200" kern="1200" dirty="0">
              <a:solidFill>
                <a:schemeClr val="tx1"/>
              </a:solidFill>
              <a:effectLst/>
              <a:latin typeface="+mn-lt"/>
              <a:ea typeface="+mn-ea"/>
              <a:cs typeface="+mn-cs"/>
            </a:endParaRPr>
          </a:p>
          <a:p>
            <a:pPr lvl="0"/>
            <a:endParaRPr lang="en-US" sz="33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3300" dirty="0"/>
              <a:t>Bizarre inventions can be marketable too: </a:t>
            </a:r>
            <a:r>
              <a:rPr lang="en-US" sz="1200" kern="1200" dirty="0">
                <a:solidFill>
                  <a:schemeClr val="tx1"/>
                </a:solidFill>
                <a:effectLst/>
                <a:latin typeface="+mn-lt"/>
                <a:ea typeface="+mn-ea"/>
                <a:cs typeface="+mn-cs"/>
              </a:rPr>
              <a:t>Even the most bizarre inventions can find a home (Billy Bob Teeth—fake rotting teeth which might seem ludicrous to many have sold over 20 million, generating more than $50 million in profit).</a:t>
            </a:r>
            <a:endParaRPr lang="en-IN" sz="1200" kern="1200" dirty="0">
              <a:solidFill>
                <a:schemeClr val="tx1"/>
              </a:solidFill>
              <a:effectLst/>
              <a:latin typeface="+mn-lt"/>
              <a:ea typeface="+mn-ea"/>
              <a:cs typeface="+mn-cs"/>
            </a:endParaRPr>
          </a:p>
          <a:p>
            <a:pPr lvl="0"/>
            <a:endParaRPr lang="en-US" sz="3300" dirty="0"/>
          </a:p>
          <a:p>
            <a:pPr lvl="0"/>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7</a:t>
            </a:fld>
            <a:endParaRPr lang="en-US" dirty="0"/>
          </a:p>
        </p:txBody>
      </p:sp>
    </p:spTree>
    <p:extLst>
      <p:ext uri="{BB962C8B-B14F-4D97-AF65-F5344CB8AC3E}">
        <p14:creationId xmlns:p14="http://schemas.microsoft.com/office/powerpoint/2010/main" val="23705556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a:t>
            </a:r>
            <a:r>
              <a:rPr lang="en-US" baseline="0" dirty="0"/>
              <a:t> </a:t>
            </a:r>
            <a:r>
              <a:rPr lang="en-US" dirty="0"/>
              <a:t>3.2</a:t>
            </a:r>
            <a:r>
              <a:rPr lang="en-US" baseline="0" dirty="0"/>
              <a:t> </a:t>
            </a:r>
            <a:r>
              <a:rPr lang="en-US" sz="1200" kern="1200" dirty="0">
                <a:solidFill>
                  <a:schemeClr val="tx1"/>
                </a:solidFill>
                <a:effectLst/>
                <a:latin typeface="+mn-lt"/>
                <a:ea typeface="+mn-ea"/>
                <a:cs typeface="+mn-cs"/>
              </a:rPr>
              <a:t>Employ strategies for generating new ideas from which opportunities are born.</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4000" dirty="0"/>
              <a:t>Idea generation is the first step </a:t>
            </a:r>
            <a:r>
              <a:rPr lang="en-US" sz="4000" dirty="0" smtClean="0"/>
              <a:t>toward </a:t>
            </a:r>
            <a:r>
              <a:rPr lang="en-US" sz="4000" dirty="0"/>
              <a:t>finding strong opportunity: </a:t>
            </a:r>
            <a:r>
              <a:rPr lang="en-US" sz="1200" kern="1200" dirty="0">
                <a:solidFill>
                  <a:schemeClr val="tx1"/>
                </a:solidFill>
                <a:effectLst/>
                <a:latin typeface="+mn-lt"/>
                <a:ea typeface="+mn-ea"/>
                <a:cs typeface="+mn-cs"/>
              </a:rPr>
              <a:t>The more ideas we generate, the greater the likelihood we will find a strong opportunity. </a:t>
            </a:r>
            <a:endParaRPr lang="en-IN" sz="1200" kern="1200" dirty="0">
              <a:solidFill>
                <a:schemeClr val="tx1"/>
              </a:solidFill>
              <a:effectLst/>
              <a:latin typeface="+mn-lt"/>
              <a:ea typeface="+mn-ea"/>
              <a:cs typeface="+mn-cs"/>
            </a:endParaRPr>
          </a:p>
          <a:p>
            <a:endParaRPr lang="en-US" sz="4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4000" dirty="0"/>
              <a:t>It is important to embrace the openness of an entrepreneurial mindset: </a:t>
            </a:r>
            <a:r>
              <a:rPr lang="en-US" sz="1200" kern="1200" dirty="0">
                <a:solidFill>
                  <a:schemeClr val="tx1"/>
                </a:solidFill>
                <a:effectLst/>
                <a:latin typeface="+mn-lt"/>
                <a:ea typeface="+mn-ea"/>
                <a:cs typeface="+mn-cs"/>
              </a:rPr>
              <a:t>To consider ideas that might seem impractical, overly obvious, wild, or even silly.</a:t>
            </a:r>
            <a:endParaRPr lang="en-IN" sz="1200" kern="1200" dirty="0">
              <a:solidFill>
                <a:schemeClr val="tx1"/>
              </a:solidFill>
              <a:effectLst/>
              <a:latin typeface="+mn-lt"/>
              <a:ea typeface="+mn-ea"/>
              <a:cs typeface="+mn-cs"/>
            </a:endParaRPr>
          </a:p>
          <a:p>
            <a:endParaRPr lang="en-US" sz="4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4000" dirty="0"/>
              <a:t>The initial difficulty lies in ascertaining whether an idea is a good or bad one: </a:t>
            </a:r>
            <a:r>
              <a:rPr lang="en-US" sz="1200" kern="1200" dirty="0">
                <a:solidFill>
                  <a:schemeClr val="tx1"/>
                </a:solidFill>
                <a:effectLst/>
                <a:latin typeface="+mn-lt"/>
                <a:ea typeface="+mn-ea"/>
                <a:cs typeface="+mn-cs"/>
              </a:rPr>
              <a:t>On the surface, you never know what may turn out to be a good or bad idea.</a:t>
            </a:r>
            <a:endParaRPr lang="en-IN" sz="1200" kern="1200" dirty="0">
              <a:solidFill>
                <a:schemeClr val="tx1"/>
              </a:solidFill>
              <a:effectLst/>
              <a:latin typeface="+mn-lt"/>
              <a:ea typeface="+mn-ea"/>
              <a:cs typeface="+mn-cs"/>
            </a:endParaRPr>
          </a:p>
          <a:p>
            <a:endParaRPr lang="en-US" sz="4000" dirty="0"/>
          </a:p>
          <a:p>
            <a:pPr lvl="0"/>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8</a:t>
            </a:fld>
            <a:endParaRPr lang="en-US" dirty="0"/>
          </a:p>
        </p:txBody>
      </p:sp>
    </p:spTree>
    <p:extLst>
      <p:ext uri="{BB962C8B-B14F-4D97-AF65-F5344CB8AC3E}">
        <p14:creationId xmlns:p14="http://schemas.microsoft.com/office/powerpoint/2010/main" val="32118688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a:t>
            </a:r>
            <a:r>
              <a:rPr lang="en-US" baseline="0" dirty="0"/>
              <a:t> </a:t>
            </a:r>
            <a:r>
              <a:rPr lang="en-US" dirty="0"/>
              <a:t>3.2</a:t>
            </a:r>
            <a:r>
              <a:rPr lang="en-US" baseline="0" dirty="0"/>
              <a:t> </a:t>
            </a:r>
            <a:r>
              <a:rPr lang="en-US" sz="1200" kern="1200" dirty="0">
                <a:solidFill>
                  <a:schemeClr val="tx1"/>
                </a:solidFill>
                <a:effectLst/>
                <a:latin typeface="+mn-lt"/>
                <a:ea typeface="+mn-ea"/>
                <a:cs typeface="+mn-cs"/>
              </a:rPr>
              <a:t>Employ strategies for generating new ideas from which opportunities are born.</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4000" dirty="0"/>
              <a:t>Ideas don’t spring fully formed into our minds: </a:t>
            </a:r>
            <a:r>
              <a:rPr lang="en-US" sz="1200" kern="1200" dirty="0">
                <a:solidFill>
                  <a:schemeClr val="tx1"/>
                </a:solidFill>
                <a:effectLst/>
                <a:latin typeface="+mn-lt"/>
                <a:ea typeface="+mn-ea"/>
                <a:cs typeface="+mn-cs"/>
              </a:rPr>
              <a:t>Ideas don’t just spring fully formed into our minds, although the myth of the isolated inventor, working tirelessly from his or her workshop or laboratory, may lead us to think so.</a:t>
            </a:r>
            <a:endParaRPr lang="en-IN" sz="1200" kern="1200" dirty="0">
              <a:solidFill>
                <a:schemeClr val="tx1"/>
              </a:solidFill>
              <a:effectLst/>
              <a:latin typeface="+mn-lt"/>
              <a:ea typeface="+mn-ea"/>
              <a:cs typeface="+mn-cs"/>
            </a:endParaRPr>
          </a:p>
          <a:p>
            <a:endParaRPr lang="en-US" sz="4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4000" dirty="0"/>
              <a:t>Well-known inventions worked upon in collaboration: </a:t>
            </a:r>
            <a:r>
              <a:rPr lang="en-US" sz="1200" kern="1200" dirty="0">
                <a:solidFill>
                  <a:schemeClr val="tx1"/>
                </a:solidFill>
                <a:effectLst/>
                <a:latin typeface="+mn-lt"/>
                <a:ea typeface="+mn-ea"/>
                <a:cs typeface="+mn-cs"/>
              </a:rPr>
              <a:t>Many of the most well-known inventions evolved because of both a substantial number of people working on them simultaneously, and improvements made by groups over years (Eli Whitney’s cotton gin and Edison’s lightbulb).</a:t>
            </a:r>
            <a:endParaRPr lang="en-IN" sz="1200" kern="1200" dirty="0">
              <a:solidFill>
                <a:schemeClr val="tx1"/>
              </a:solidFill>
              <a:effectLst/>
              <a:latin typeface="+mn-lt"/>
              <a:ea typeface="+mn-ea"/>
              <a:cs typeface="+mn-cs"/>
            </a:endParaRPr>
          </a:p>
          <a:p>
            <a:endParaRPr lang="en-US" sz="4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4000" dirty="0"/>
              <a:t>Little reason to credit one person for the creation of a product or service: </a:t>
            </a:r>
            <a:r>
              <a:rPr lang="en-US" sz="1200" kern="1200" dirty="0">
                <a:solidFill>
                  <a:schemeClr val="tx1"/>
                </a:solidFill>
                <a:effectLst/>
                <a:latin typeface="+mn-lt"/>
                <a:ea typeface="+mn-ea"/>
                <a:cs typeface="+mn-cs"/>
              </a:rPr>
              <a:t>Other examples of inventions with long and varied histories include </a:t>
            </a:r>
            <a:r>
              <a:rPr lang="en-US" sz="1200" kern="1200" dirty="0" smtClean="0">
                <a:solidFill>
                  <a:schemeClr val="tx1"/>
                </a:solidFill>
                <a:effectLst/>
                <a:latin typeface="+mn-lt"/>
                <a:ea typeface="+mn-ea"/>
                <a:cs typeface="+mn-cs"/>
              </a:rPr>
              <a:t>concrete, </a:t>
            </a:r>
            <a:r>
              <a:rPr lang="en-US" sz="1200" kern="1200" dirty="0">
                <a:solidFill>
                  <a:schemeClr val="tx1"/>
                </a:solidFill>
                <a:effectLst/>
                <a:latin typeface="+mn-lt"/>
                <a:ea typeface="+mn-ea"/>
                <a:cs typeface="+mn-cs"/>
              </a:rPr>
              <a:t>optical </a:t>
            </a:r>
            <a:r>
              <a:rPr lang="en-US" sz="1200" kern="1200" dirty="0" smtClean="0">
                <a:solidFill>
                  <a:schemeClr val="tx1"/>
                </a:solidFill>
                <a:effectLst/>
                <a:latin typeface="+mn-lt"/>
                <a:ea typeface="+mn-ea"/>
                <a:cs typeface="+mn-cs"/>
              </a:rPr>
              <a:t>lenses, </a:t>
            </a:r>
            <a:r>
              <a:rPr lang="en-US" sz="1200" kern="1200" dirty="0">
                <a:solidFill>
                  <a:schemeClr val="tx1"/>
                </a:solidFill>
                <a:effectLst/>
                <a:latin typeface="+mn-lt"/>
                <a:ea typeface="+mn-ea"/>
                <a:cs typeface="+mn-cs"/>
              </a:rPr>
              <a:t>gunpowder, and vaccination (first developed in the 1700s, but not implemented until a century later—thus, there is very little reason to credit just one person for the creation of a novel product or </a:t>
            </a:r>
            <a:r>
              <a:rPr lang="en-US" sz="1200" kern="1200" dirty="0" smtClean="0">
                <a:solidFill>
                  <a:schemeClr val="tx1"/>
                </a:solidFill>
                <a:effectLst/>
                <a:latin typeface="+mn-lt"/>
                <a:ea typeface="+mn-ea"/>
                <a:cs typeface="+mn-cs"/>
              </a:rPr>
              <a:t>service).</a:t>
            </a:r>
            <a:endParaRPr lang="en-IN" sz="1200" kern="1200" dirty="0">
              <a:solidFill>
                <a:schemeClr val="tx1"/>
              </a:solidFill>
              <a:effectLst/>
              <a:latin typeface="+mn-lt"/>
              <a:ea typeface="+mn-ea"/>
              <a:cs typeface="+mn-cs"/>
            </a:endParaRPr>
          </a:p>
          <a:p>
            <a:endParaRPr lang="en-US" sz="4000" dirty="0"/>
          </a:p>
          <a:p>
            <a:pPr lvl="0"/>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9</a:t>
            </a:fld>
            <a:endParaRPr lang="en-US" dirty="0"/>
          </a:p>
        </p:txBody>
      </p:sp>
    </p:spTree>
    <p:extLst>
      <p:ext uri="{BB962C8B-B14F-4D97-AF65-F5344CB8AC3E}">
        <p14:creationId xmlns:p14="http://schemas.microsoft.com/office/powerpoint/2010/main" val="1718355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M. Neck, P. Neck, and Murray, Entrepreneurship: The Practice and Mindset, 2e. © SAGE Publications, 2020.</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Title 6"/>
          <p:cNvSpPr>
            <a:spLocks noGrp="1"/>
          </p:cNvSpPr>
          <p:nvPr>
            <p:ph type="title"/>
          </p:nvPr>
        </p:nvSpPr>
        <p:spPr>
          <a:xfrm>
            <a:off x="533400" y="2597150"/>
            <a:ext cx="8229600" cy="1143000"/>
          </a:xfrm>
        </p:spPr>
        <p:txBody>
          <a:bodyPr>
            <a:normAutofit/>
          </a:bodyPr>
          <a:lstStyle>
            <a:lvl1pPr>
              <a:defRPr sz="3200">
                <a:solidFill>
                  <a:schemeClr val="tx1"/>
                </a:solidFill>
              </a:defRPr>
            </a:lvl1pPr>
          </a:lstStyle>
          <a:p>
            <a:r>
              <a:rPr lang="en-US" dirty="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3008313" cy="72831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838200"/>
            <a:ext cx="5111750" cy="5287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676400"/>
            <a:ext cx="3008313" cy="4449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761999"/>
            <a:ext cx="5486400" cy="3965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696200" cy="1143000"/>
          </a:xfrm>
        </p:spPr>
        <p:txBody>
          <a:bodyPr/>
          <a:lstStyle/>
          <a:p>
            <a:r>
              <a:rPr lang="en-US" dirty="0"/>
              <a:t>Click to edit Master title style</a:t>
            </a:r>
          </a:p>
        </p:txBody>
      </p:sp>
      <p:sp>
        <p:nvSpPr>
          <p:cNvPr id="3" name="Content Placeholder 2"/>
          <p:cNvSpPr>
            <a:spLocks noGrp="1"/>
          </p:cNvSpPr>
          <p:nvPr>
            <p:ph idx="1"/>
          </p:nvPr>
        </p:nvSpPr>
        <p:spPr>
          <a:xfrm>
            <a:off x="990600" y="1676400"/>
            <a:ext cx="7696200" cy="4449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990600" y="6356350"/>
            <a:ext cx="7010400" cy="365125"/>
          </a:xfrm>
        </p:spPr>
        <p:txBody>
          <a:bodyPr/>
          <a:lstStyle/>
          <a:p>
            <a:r>
              <a:rPr lang="en-US" dirty="0"/>
              <a:t>M. Neck, P. Neck, and Murray, Entrepreneurship: The Practice and Mindset, 2e. © SAGE Publications, 2020.</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Rectangle 6"/>
          <p:cNvSpPr/>
          <p:nvPr userDrawn="1"/>
        </p:nvSpPr>
        <p:spPr>
          <a:xfrm>
            <a:off x="0" y="0"/>
            <a:ext cx="609600"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40290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2027238"/>
            <a:ext cx="4040188"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590799"/>
            <a:ext cx="4040188"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2027238"/>
            <a:ext cx="4041775"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590799"/>
            <a:ext cx="4041775"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M. Neck, P. Neck, and Murray, Entrepreneurship: The Practice and Mindset, 2e. © SAGE Publications, 2020.</a:t>
            </a: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536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82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2133600"/>
            <a:ext cx="8229600" cy="3992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57200" y="6356350"/>
            <a:ext cx="7543800" cy="365125"/>
          </a:xfrm>
          <a:prstGeom prst="rect">
            <a:avLst/>
          </a:prstGeom>
        </p:spPr>
        <p:txBody>
          <a:bodyPr vert="horz" lIns="91440" tIns="45720" rIns="91440" bIns="45720" rtlCol="0" anchor="ctr"/>
          <a:lstStyle>
            <a:lvl1pPr algn="l">
              <a:defRPr sz="1050">
                <a:solidFill>
                  <a:schemeClr val="tx1">
                    <a:tint val="75000"/>
                  </a:schemeClr>
                </a:solidFill>
                <a:latin typeface="Arial" panose="020B0604020202020204" pitchFamily="34" charset="0"/>
                <a:cs typeface="Arial" panose="020B0604020202020204" pitchFamily="34" charset="0"/>
              </a:defRPr>
            </a:lvl1pPr>
          </a:lstStyle>
          <a:p>
            <a:r>
              <a:rPr lang="en-US" dirty="0"/>
              <a:t>M. Neck, P. Neck, and Murray, Entrepreneurship: The Practice and Mindset, 2e. © SAGE Publications, 2020.</a:t>
            </a:r>
          </a:p>
        </p:txBody>
      </p:sp>
      <p:sp>
        <p:nvSpPr>
          <p:cNvPr id="6" name="Slide Number Placeholder 5"/>
          <p:cNvSpPr>
            <a:spLocks noGrp="1"/>
          </p:cNvSpPr>
          <p:nvPr>
            <p:ph type="sldNum" sz="quarter" idx="4"/>
          </p:nvPr>
        </p:nvSpPr>
        <p:spPr>
          <a:xfrm>
            <a:off x="8229600" y="6356350"/>
            <a:ext cx="457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
        <p:nvSpPr>
          <p:cNvPr id="7" name="Rectangle 6"/>
          <p:cNvSpPr/>
          <p:nvPr userDrawn="1"/>
        </p:nvSpPr>
        <p:spPr>
          <a:xfrm>
            <a:off x="0" y="0"/>
            <a:ext cx="91440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61" r:id="rId9"/>
    <p:sldLayoutId id="2147483656" r:id="rId10"/>
    <p:sldLayoutId id="2147483657" r:id="rId11"/>
  </p:sldLayoutIdLst>
  <p:hf hdr="0" dt="0"/>
  <p:txStyles>
    <p:titleStyle>
      <a:lvl1pPr algn="ctr" defTabSz="9144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2743200"/>
            <a:ext cx="8229600" cy="1143000"/>
          </a:xfrm>
        </p:spPr>
        <p:txBody>
          <a:bodyPr/>
          <a:lstStyle/>
          <a:p>
            <a:r>
              <a:rPr lang="en-IN" dirty="0"/>
              <a:t>Chapter 3: </a:t>
            </a:r>
            <a:r>
              <a:rPr lang="en-US" dirty="0"/>
              <a:t>Creating and Recognizing New Opportunities</a:t>
            </a:r>
          </a:p>
        </p:txBody>
      </p:sp>
    </p:spTree>
    <p:extLst>
      <p:ext uri="{BB962C8B-B14F-4D97-AF65-F5344CB8AC3E}">
        <p14:creationId xmlns:p14="http://schemas.microsoft.com/office/powerpoint/2010/main" val="2565008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10</a:t>
            </a:fld>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9" name="Content Placeholder 8"/>
          <p:cNvSpPr>
            <a:spLocks noGrp="1"/>
          </p:cNvSpPr>
          <p:nvPr>
            <p:ph idx="1"/>
          </p:nvPr>
        </p:nvSpPr>
        <p:spPr>
          <a:xfrm>
            <a:off x="457200" y="1905000"/>
            <a:ext cx="8229600" cy="4267200"/>
          </a:xfrm>
        </p:spPr>
        <p:txBody>
          <a:bodyPr>
            <a:normAutofit/>
          </a:bodyPr>
          <a:lstStyle/>
          <a:p>
            <a:pPr marL="0" lvl="0" indent="0">
              <a:buNone/>
            </a:pPr>
            <a:r>
              <a:rPr lang="en-US" dirty="0"/>
              <a:t>Seven Strategies for Idea Generation</a:t>
            </a:r>
            <a:endParaRPr lang="en-IN" dirty="0"/>
          </a:p>
          <a:p>
            <a:r>
              <a:rPr lang="en-US" dirty="0"/>
              <a:t>Analytical strategies: </a:t>
            </a:r>
            <a:r>
              <a:rPr lang="en-US" dirty="0" smtClean="0"/>
              <a:t>Generating </a:t>
            </a:r>
            <a:r>
              <a:rPr lang="en-US" dirty="0"/>
              <a:t>ideas about how products can be </a:t>
            </a:r>
            <a:r>
              <a:rPr lang="en-US" dirty="0" smtClean="0"/>
              <a:t>improved. </a:t>
            </a:r>
            <a:endParaRPr lang="en-US" dirty="0"/>
          </a:p>
          <a:p>
            <a:r>
              <a:rPr lang="en-US" dirty="0"/>
              <a:t>Search strategies: </a:t>
            </a:r>
            <a:r>
              <a:rPr lang="en-US" dirty="0" smtClean="0"/>
              <a:t>Making </a:t>
            </a:r>
            <a:r>
              <a:rPr lang="en-US" dirty="0"/>
              <a:t>links based on past </a:t>
            </a:r>
            <a:r>
              <a:rPr lang="en-US" dirty="0" smtClean="0"/>
              <a:t>experiences.</a:t>
            </a:r>
            <a:endParaRPr lang="en-US" dirty="0"/>
          </a:p>
          <a:p>
            <a:r>
              <a:rPr lang="en-US" dirty="0"/>
              <a:t>Imagination-based strategies: </a:t>
            </a:r>
            <a:r>
              <a:rPr lang="en-US" dirty="0" smtClean="0"/>
              <a:t>Creating </a:t>
            </a:r>
            <a:r>
              <a:rPr lang="en-US" dirty="0"/>
              <a:t>unrealistic </a:t>
            </a:r>
            <a:r>
              <a:rPr lang="en-US" dirty="0" smtClean="0"/>
              <a:t>states.</a:t>
            </a:r>
            <a:endParaRPr lang="en-US" dirty="0"/>
          </a:p>
          <a:p>
            <a:endParaRPr lang="en-US" dirty="0"/>
          </a:p>
        </p:txBody>
      </p:sp>
      <p:sp>
        <p:nvSpPr>
          <p:cNvPr id="8" name="Title 7"/>
          <p:cNvSpPr>
            <a:spLocks noGrp="1"/>
          </p:cNvSpPr>
          <p:nvPr>
            <p:ph type="title"/>
          </p:nvPr>
        </p:nvSpPr>
        <p:spPr>
          <a:xfrm>
            <a:off x="457200" y="685800"/>
            <a:ext cx="8229600" cy="1219200"/>
          </a:xfrm>
        </p:spPr>
        <p:txBody>
          <a:bodyPr>
            <a:normAutofit fontScale="90000"/>
          </a:bodyPr>
          <a:lstStyle/>
          <a:p>
            <a:r>
              <a:rPr lang="en-US" dirty="0"/>
              <a:t>Opportunities Start with Thousands of Ideas </a:t>
            </a:r>
            <a:r>
              <a:rPr lang="en-US" sz="2700" dirty="0"/>
              <a:t>(3 of 4)</a:t>
            </a:r>
          </a:p>
        </p:txBody>
      </p:sp>
    </p:spTree>
    <p:extLst>
      <p:ext uri="{BB962C8B-B14F-4D97-AF65-F5344CB8AC3E}">
        <p14:creationId xmlns:p14="http://schemas.microsoft.com/office/powerpoint/2010/main" val="1283126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11</a:t>
            </a:fld>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9" name="Content Placeholder 8"/>
          <p:cNvSpPr>
            <a:spLocks noGrp="1"/>
          </p:cNvSpPr>
          <p:nvPr>
            <p:ph idx="1"/>
          </p:nvPr>
        </p:nvSpPr>
        <p:spPr>
          <a:xfrm>
            <a:off x="457200" y="1905000"/>
            <a:ext cx="8229600" cy="4267200"/>
          </a:xfrm>
        </p:spPr>
        <p:txBody>
          <a:bodyPr>
            <a:normAutofit/>
          </a:bodyPr>
          <a:lstStyle/>
          <a:p>
            <a:pPr marL="0" lvl="0" indent="0">
              <a:buNone/>
            </a:pPr>
            <a:r>
              <a:rPr lang="en-US" sz="3500" dirty="0"/>
              <a:t>Seven Strategies for Idea Generation</a:t>
            </a:r>
            <a:endParaRPr lang="en-IN" sz="3500" dirty="0"/>
          </a:p>
          <a:p>
            <a:r>
              <a:rPr lang="en-US" sz="3500" dirty="0"/>
              <a:t>Habit-breaking strategies: </a:t>
            </a:r>
            <a:r>
              <a:rPr lang="en-US" sz="3500" dirty="0" smtClean="0"/>
              <a:t>Gaining </a:t>
            </a:r>
            <a:r>
              <a:rPr lang="en-US" sz="3500" dirty="0"/>
              <a:t>a new </a:t>
            </a:r>
            <a:r>
              <a:rPr lang="en-US" sz="3500" dirty="0" smtClean="0"/>
              <a:t>perspective. </a:t>
            </a:r>
            <a:endParaRPr lang="en-US" sz="3500" dirty="0"/>
          </a:p>
          <a:p>
            <a:r>
              <a:rPr lang="en-US" sz="3500" dirty="0"/>
              <a:t>Relationship-seeking strategies: </a:t>
            </a:r>
            <a:r>
              <a:rPr lang="en-US" sz="3500" dirty="0" smtClean="0"/>
              <a:t>Making </a:t>
            </a:r>
            <a:r>
              <a:rPr lang="en-US" sz="3500" dirty="0"/>
              <a:t>links between </a:t>
            </a:r>
            <a:r>
              <a:rPr lang="en-US" sz="3500" dirty="0" smtClean="0"/>
              <a:t>ideas.</a:t>
            </a:r>
            <a:endParaRPr lang="en-US" sz="3500" dirty="0"/>
          </a:p>
          <a:p>
            <a:r>
              <a:rPr lang="en-US" sz="3500" dirty="0"/>
              <a:t>Development strategies: </a:t>
            </a:r>
            <a:r>
              <a:rPr lang="en-US" sz="3500" dirty="0" smtClean="0"/>
              <a:t>Modifying </a:t>
            </a:r>
            <a:r>
              <a:rPr lang="en-US" sz="3500" dirty="0"/>
              <a:t>existing </a:t>
            </a:r>
            <a:r>
              <a:rPr lang="en-US" sz="3500" dirty="0" smtClean="0"/>
              <a:t>ideas.</a:t>
            </a:r>
            <a:endParaRPr lang="en-US" sz="3500" dirty="0"/>
          </a:p>
          <a:p>
            <a:endParaRPr lang="en-US" dirty="0"/>
          </a:p>
        </p:txBody>
      </p:sp>
      <p:sp>
        <p:nvSpPr>
          <p:cNvPr id="8" name="Title 7"/>
          <p:cNvSpPr>
            <a:spLocks noGrp="1"/>
          </p:cNvSpPr>
          <p:nvPr>
            <p:ph type="title"/>
          </p:nvPr>
        </p:nvSpPr>
        <p:spPr>
          <a:xfrm>
            <a:off x="457200" y="685800"/>
            <a:ext cx="8229600" cy="1219200"/>
          </a:xfrm>
        </p:spPr>
        <p:txBody>
          <a:bodyPr>
            <a:normAutofit fontScale="90000"/>
          </a:bodyPr>
          <a:lstStyle/>
          <a:p>
            <a:r>
              <a:rPr lang="en-US" dirty="0"/>
              <a:t>Opportunities Start with Thousands of Ideas </a:t>
            </a:r>
            <a:r>
              <a:rPr lang="en-US" sz="2700" dirty="0"/>
              <a:t>(4 of 4)</a:t>
            </a:r>
          </a:p>
        </p:txBody>
      </p:sp>
    </p:spTree>
    <p:extLst>
      <p:ext uri="{BB962C8B-B14F-4D97-AF65-F5344CB8AC3E}">
        <p14:creationId xmlns:p14="http://schemas.microsoft.com/office/powerpoint/2010/main" val="36569722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12</a:t>
            </a:fld>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9" name="Content Placeholder 8"/>
          <p:cNvSpPr>
            <a:spLocks noGrp="1"/>
          </p:cNvSpPr>
          <p:nvPr>
            <p:ph idx="1"/>
          </p:nvPr>
        </p:nvSpPr>
        <p:spPr>
          <a:xfrm>
            <a:off x="457200" y="1905000"/>
            <a:ext cx="8229600" cy="4267200"/>
          </a:xfrm>
        </p:spPr>
        <p:txBody>
          <a:bodyPr>
            <a:normAutofit lnSpcReduction="10000"/>
          </a:bodyPr>
          <a:lstStyle/>
          <a:p>
            <a:r>
              <a:rPr lang="en-US" dirty="0"/>
              <a:t>An opportunity can be many things: products or services, among </a:t>
            </a:r>
            <a:r>
              <a:rPr lang="en-US" dirty="0" smtClean="0"/>
              <a:t>others. </a:t>
            </a:r>
            <a:endParaRPr lang="en-US" dirty="0"/>
          </a:p>
          <a:p>
            <a:r>
              <a:rPr lang="en-US" dirty="0"/>
              <a:t>Favorable opportunities are those that are</a:t>
            </a:r>
          </a:p>
          <a:p>
            <a:pPr lvl="1"/>
            <a:r>
              <a:rPr lang="en-US" dirty="0"/>
              <a:t>Valuable: </a:t>
            </a:r>
            <a:r>
              <a:rPr lang="en-US" dirty="0" smtClean="0"/>
              <a:t>There </a:t>
            </a:r>
            <a:r>
              <a:rPr lang="en-US" dirty="0"/>
              <a:t>is a market for </a:t>
            </a:r>
            <a:r>
              <a:rPr lang="en-US" dirty="0" smtClean="0"/>
              <a:t>customers.</a:t>
            </a:r>
            <a:endParaRPr lang="en-US" dirty="0"/>
          </a:p>
          <a:p>
            <a:pPr lvl="1"/>
            <a:r>
              <a:rPr lang="en-US" dirty="0"/>
              <a:t>Rare: </a:t>
            </a:r>
            <a:r>
              <a:rPr lang="en-US" dirty="0" smtClean="0"/>
              <a:t>They </a:t>
            </a:r>
            <a:r>
              <a:rPr lang="en-US" dirty="0"/>
              <a:t>are a novelty for </a:t>
            </a:r>
            <a:r>
              <a:rPr lang="en-US" dirty="0" smtClean="0"/>
              <a:t>customers.</a:t>
            </a:r>
            <a:endParaRPr lang="en-US" dirty="0"/>
          </a:p>
          <a:p>
            <a:pPr lvl="1"/>
            <a:r>
              <a:rPr lang="en-US" dirty="0"/>
              <a:t>Fit: </a:t>
            </a:r>
            <a:r>
              <a:rPr lang="en-US" dirty="0" smtClean="0"/>
              <a:t>They </a:t>
            </a:r>
            <a:r>
              <a:rPr lang="en-US" dirty="0"/>
              <a:t>are made based on skills and knowledge of the founding </a:t>
            </a:r>
            <a:r>
              <a:rPr lang="en-US" dirty="0" smtClean="0"/>
              <a:t>team.</a:t>
            </a:r>
            <a:endParaRPr lang="en-US" dirty="0"/>
          </a:p>
          <a:p>
            <a:pPr lvl="1"/>
            <a:r>
              <a:rPr lang="en-US" dirty="0"/>
              <a:t>Costly to imitate: </a:t>
            </a:r>
            <a:r>
              <a:rPr lang="en-US" dirty="0" smtClean="0"/>
              <a:t>Those </a:t>
            </a:r>
            <a:r>
              <a:rPr lang="en-US" dirty="0"/>
              <a:t>which create barriers for other </a:t>
            </a:r>
            <a:r>
              <a:rPr lang="en-US" dirty="0" smtClean="0"/>
              <a:t>entrepreneurs.</a:t>
            </a:r>
            <a:endParaRPr lang="en-US" dirty="0"/>
          </a:p>
          <a:p>
            <a:endParaRPr lang="en-US" dirty="0"/>
          </a:p>
          <a:p>
            <a:endParaRPr lang="en-US" dirty="0"/>
          </a:p>
          <a:p>
            <a:endParaRPr lang="en-US" dirty="0"/>
          </a:p>
        </p:txBody>
      </p:sp>
      <p:sp>
        <p:nvSpPr>
          <p:cNvPr id="8" name="Title 7"/>
          <p:cNvSpPr>
            <a:spLocks noGrp="1"/>
          </p:cNvSpPr>
          <p:nvPr>
            <p:ph type="title"/>
          </p:nvPr>
        </p:nvSpPr>
        <p:spPr>
          <a:xfrm>
            <a:off x="457200" y="685800"/>
            <a:ext cx="8229600" cy="1219200"/>
          </a:xfrm>
        </p:spPr>
        <p:txBody>
          <a:bodyPr>
            <a:normAutofit fontScale="90000"/>
          </a:bodyPr>
          <a:lstStyle/>
          <a:p>
            <a:r>
              <a:rPr lang="en-US" dirty="0"/>
              <a:t>Four Pathways to Opportunity Identification </a:t>
            </a:r>
            <a:r>
              <a:rPr lang="en-US" sz="2700" dirty="0"/>
              <a:t>(1 of 3)</a:t>
            </a:r>
          </a:p>
        </p:txBody>
      </p:sp>
    </p:spTree>
    <p:extLst>
      <p:ext uri="{BB962C8B-B14F-4D97-AF65-F5344CB8AC3E}">
        <p14:creationId xmlns:p14="http://schemas.microsoft.com/office/powerpoint/2010/main" val="39037465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13</a:t>
            </a:fld>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8" name="Title 7"/>
          <p:cNvSpPr>
            <a:spLocks noGrp="1"/>
          </p:cNvSpPr>
          <p:nvPr>
            <p:ph type="title"/>
          </p:nvPr>
        </p:nvSpPr>
        <p:spPr>
          <a:xfrm>
            <a:off x="457200" y="990600"/>
            <a:ext cx="8229600" cy="1219200"/>
          </a:xfrm>
        </p:spPr>
        <p:txBody>
          <a:bodyPr>
            <a:normAutofit fontScale="90000"/>
          </a:bodyPr>
          <a:lstStyle/>
          <a:p>
            <a:r>
              <a:rPr lang="en-US" dirty="0"/>
              <a:t>Four Pathways to Opportunity Identification </a:t>
            </a:r>
            <a:r>
              <a:rPr lang="en-US" sz="2700" dirty="0"/>
              <a:t>(2 of 3)</a:t>
            </a:r>
          </a:p>
        </p:txBody>
      </p:sp>
      <p:pic>
        <p:nvPicPr>
          <p:cNvPr id="4" name="Picture 3" descr="A concept diagram presents the increasing complexity and unknowingness in opportunity creation.&#10;&#10;The pathway to identify opportunities is represented as ascending steps. From the lowest step, they are as follows.&#10;• Find: I saw a clear problem and developed a solution.&#10;• Search: I knew I wanted to start a business but was unsure what business to start. I intentionally searched for different opportunities.&#10;• Effectuate: I thought about what I knew, my skills, experiences, and abilities and developed an idea that matched “me.” I created something and just started testing it.&#10;• Design: I wanted to create something innovative. I started looking around, observed and talked to some people and identified new, unmet needs. Then I created something to meet those needs.&#10;" title="FIGURE 3.3 Increasing Complexity and Unknowingness in Opportunity Creation"/>
          <p:cNvPicPr>
            <a:picLocks noChangeAspect="1"/>
          </p:cNvPicPr>
          <p:nvPr/>
        </p:nvPicPr>
        <p:blipFill>
          <a:blip r:embed="rId3"/>
          <a:stretch>
            <a:fillRect/>
          </a:stretch>
        </p:blipFill>
        <p:spPr>
          <a:xfrm>
            <a:off x="1345406" y="2209800"/>
            <a:ext cx="6453188" cy="4115290"/>
          </a:xfrm>
          <a:prstGeom prst="rect">
            <a:avLst/>
          </a:prstGeom>
        </p:spPr>
      </p:pic>
    </p:spTree>
    <p:extLst>
      <p:ext uri="{BB962C8B-B14F-4D97-AF65-F5344CB8AC3E}">
        <p14:creationId xmlns:p14="http://schemas.microsoft.com/office/powerpoint/2010/main" val="36314112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14</a:t>
            </a:fld>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8" name="Title 7"/>
          <p:cNvSpPr>
            <a:spLocks noGrp="1"/>
          </p:cNvSpPr>
          <p:nvPr>
            <p:ph type="title"/>
          </p:nvPr>
        </p:nvSpPr>
        <p:spPr>
          <a:xfrm>
            <a:off x="457200" y="685800"/>
            <a:ext cx="8229600" cy="1143000"/>
          </a:xfrm>
        </p:spPr>
        <p:txBody>
          <a:bodyPr>
            <a:normAutofit fontScale="90000"/>
          </a:bodyPr>
          <a:lstStyle/>
          <a:p>
            <a:r>
              <a:rPr lang="en-US" dirty="0"/>
              <a:t>Four Pathways to Opportunity Identification </a:t>
            </a:r>
            <a:r>
              <a:rPr lang="en-US" sz="2700" dirty="0"/>
              <a:t>(3 of 3)</a:t>
            </a:r>
          </a:p>
        </p:txBody>
      </p:sp>
      <p:graphicFrame>
        <p:nvGraphicFramePr>
          <p:cNvPr id="4" name="Table 3"/>
          <p:cNvGraphicFramePr>
            <a:graphicFrameLocks noGrp="1"/>
          </p:cNvGraphicFramePr>
          <p:nvPr>
            <p:extLst>
              <p:ext uri="{D42A27DB-BD31-4B8C-83A1-F6EECF244321}">
                <p14:modId xmlns:p14="http://schemas.microsoft.com/office/powerpoint/2010/main" val="3870348972"/>
              </p:ext>
            </p:extLst>
          </p:nvPr>
        </p:nvGraphicFramePr>
        <p:xfrm>
          <a:off x="609600" y="2590800"/>
          <a:ext cx="8229601" cy="3426480"/>
        </p:xfrm>
        <a:graphic>
          <a:graphicData uri="http://schemas.openxmlformats.org/drawingml/2006/table">
            <a:tbl>
              <a:tblPr firstRow="1" firstCol="1" bandRow="1">
                <a:tableStyleId>{BDBED569-4797-4DF1-A0F4-6AAB3CD982D8}</a:tableStyleId>
              </a:tblPr>
              <a:tblGrid>
                <a:gridCol w="2742103">
                  <a:extLst>
                    <a:ext uri="{9D8B030D-6E8A-4147-A177-3AD203B41FA5}">
                      <a16:colId xmlns:a16="http://schemas.microsoft.com/office/drawing/2014/main" val="822539546"/>
                    </a:ext>
                  </a:extLst>
                </a:gridCol>
                <a:gridCol w="2743749">
                  <a:extLst>
                    <a:ext uri="{9D8B030D-6E8A-4147-A177-3AD203B41FA5}">
                      <a16:colId xmlns:a16="http://schemas.microsoft.com/office/drawing/2014/main" val="2015727867"/>
                    </a:ext>
                  </a:extLst>
                </a:gridCol>
                <a:gridCol w="2743749">
                  <a:extLst>
                    <a:ext uri="{9D8B030D-6E8A-4147-A177-3AD203B41FA5}">
                      <a16:colId xmlns:a16="http://schemas.microsoft.com/office/drawing/2014/main" val="3164147811"/>
                    </a:ext>
                  </a:extLst>
                </a:gridCol>
              </a:tblGrid>
              <a:tr h="274320">
                <a:tc>
                  <a:txBody>
                    <a:bodyPr/>
                    <a:lstStyle/>
                    <a:p>
                      <a:pPr>
                        <a:lnSpc>
                          <a:spcPct val="150000"/>
                        </a:lnSpc>
                        <a:spcAft>
                          <a:spcPts val="800"/>
                        </a:spcAft>
                      </a:pPr>
                      <a:r>
                        <a:rPr lang="en-US" sz="1200" dirty="0">
                          <a:effectLst/>
                        </a:rPr>
                        <a:t> </a:t>
                      </a:r>
                      <a:endParaRPr lang="en-IN" sz="1200" dirty="0">
                        <a:solidFill>
                          <a:srgbClr val="0033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68400" marB="68400"/>
                </a:tc>
                <a:tc>
                  <a:txBody>
                    <a:bodyPr/>
                    <a:lstStyle/>
                    <a:p>
                      <a:pPr>
                        <a:lnSpc>
                          <a:spcPct val="150000"/>
                        </a:lnSpc>
                        <a:spcAft>
                          <a:spcPts val="800"/>
                        </a:spcAft>
                      </a:pPr>
                      <a:r>
                        <a:rPr lang="en-US" sz="1200" dirty="0" smtClean="0">
                          <a:effectLst/>
                        </a:rPr>
                        <a:t>DISCOVERY</a:t>
                      </a:r>
                      <a:endParaRPr lang="en-IN" sz="1200" dirty="0">
                        <a:solidFill>
                          <a:srgbClr val="0033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68400" marB="68400"/>
                </a:tc>
                <a:tc>
                  <a:txBody>
                    <a:bodyPr/>
                    <a:lstStyle/>
                    <a:p>
                      <a:pPr>
                        <a:lnSpc>
                          <a:spcPct val="150000"/>
                        </a:lnSpc>
                        <a:spcAft>
                          <a:spcPts val="800"/>
                        </a:spcAft>
                      </a:pPr>
                      <a:r>
                        <a:rPr lang="en-US" sz="1200" dirty="0" smtClean="0">
                          <a:effectLst/>
                        </a:rPr>
                        <a:t>CREATION</a:t>
                      </a:r>
                      <a:endParaRPr lang="en-IN" sz="1200" dirty="0">
                        <a:solidFill>
                          <a:srgbClr val="0033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68400" marB="68400"/>
                </a:tc>
                <a:extLst>
                  <a:ext uri="{0D108BD9-81ED-4DB2-BD59-A6C34878D82A}">
                    <a16:rowId xmlns:a16="http://schemas.microsoft.com/office/drawing/2014/main" val="1287455271"/>
                  </a:ext>
                </a:extLst>
              </a:tr>
              <a:tr h="274320">
                <a:tc>
                  <a:txBody>
                    <a:bodyPr/>
                    <a:lstStyle/>
                    <a:p>
                      <a:pPr>
                        <a:lnSpc>
                          <a:spcPct val="150000"/>
                        </a:lnSpc>
                        <a:spcAft>
                          <a:spcPts val="800"/>
                        </a:spcAft>
                      </a:pPr>
                      <a:r>
                        <a:rPr lang="en-US" sz="1200" b="0" dirty="0">
                          <a:effectLst/>
                        </a:rPr>
                        <a:t>Opportunity pathways</a:t>
                      </a:r>
                      <a:endParaRPr lang="en-IN" sz="1200" b="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68400" marB="68400"/>
                </a:tc>
                <a:tc>
                  <a:txBody>
                    <a:bodyPr/>
                    <a:lstStyle/>
                    <a:p>
                      <a:pPr>
                        <a:lnSpc>
                          <a:spcPct val="150000"/>
                        </a:lnSpc>
                        <a:spcAft>
                          <a:spcPts val="800"/>
                        </a:spcAft>
                      </a:pPr>
                      <a:r>
                        <a:rPr lang="en-US" sz="1200" dirty="0">
                          <a:effectLst/>
                        </a:rPr>
                        <a:t>Find and Search</a:t>
                      </a:r>
                      <a:endParaRPr lang="en-IN" sz="120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68400" marB="68400"/>
                </a:tc>
                <a:tc>
                  <a:txBody>
                    <a:bodyPr/>
                    <a:lstStyle/>
                    <a:p>
                      <a:pPr>
                        <a:lnSpc>
                          <a:spcPct val="150000"/>
                        </a:lnSpc>
                        <a:spcAft>
                          <a:spcPts val="800"/>
                        </a:spcAft>
                      </a:pPr>
                      <a:r>
                        <a:rPr lang="en-US" sz="1200">
                          <a:effectLst/>
                        </a:rPr>
                        <a:t>Effectuate and Design</a:t>
                      </a:r>
                      <a:endParaRPr lang="en-IN" sz="120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68400" marB="68400"/>
                </a:tc>
                <a:extLst>
                  <a:ext uri="{0D108BD9-81ED-4DB2-BD59-A6C34878D82A}">
                    <a16:rowId xmlns:a16="http://schemas.microsoft.com/office/drawing/2014/main" val="1328893350"/>
                  </a:ext>
                </a:extLst>
              </a:tr>
              <a:tr h="548640">
                <a:tc>
                  <a:txBody>
                    <a:bodyPr/>
                    <a:lstStyle/>
                    <a:p>
                      <a:pPr>
                        <a:lnSpc>
                          <a:spcPct val="150000"/>
                        </a:lnSpc>
                        <a:spcAft>
                          <a:spcPts val="800"/>
                        </a:spcAft>
                      </a:pPr>
                      <a:r>
                        <a:rPr lang="en-US" sz="1200" b="0" dirty="0">
                          <a:effectLst/>
                        </a:rPr>
                        <a:t>Assumptions</a:t>
                      </a:r>
                      <a:endParaRPr lang="en-IN" sz="1200" b="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68400" marB="68400"/>
                </a:tc>
                <a:tc>
                  <a:txBody>
                    <a:bodyPr/>
                    <a:lstStyle/>
                    <a:p>
                      <a:pPr>
                        <a:lnSpc>
                          <a:spcPct val="150000"/>
                        </a:lnSpc>
                        <a:spcAft>
                          <a:spcPts val="800"/>
                        </a:spcAft>
                      </a:pPr>
                      <a:r>
                        <a:rPr lang="en-US" sz="1200" dirty="0">
                          <a:effectLst/>
                        </a:rPr>
                        <a:t>The opportunity exists and is waiting to be identified</a:t>
                      </a:r>
                      <a:endParaRPr lang="en-IN" sz="120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68400" marB="68400"/>
                </a:tc>
                <a:tc>
                  <a:txBody>
                    <a:bodyPr/>
                    <a:lstStyle/>
                    <a:p>
                      <a:pPr>
                        <a:lnSpc>
                          <a:spcPct val="150000"/>
                        </a:lnSpc>
                        <a:spcAft>
                          <a:spcPts val="800"/>
                        </a:spcAft>
                      </a:pPr>
                      <a:r>
                        <a:rPr lang="en-US" sz="1200">
                          <a:effectLst/>
                        </a:rPr>
                        <a:t>The entrepreneur creates the opportunity</a:t>
                      </a:r>
                      <a:endParaRPr lang="en-IN" sz="120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68400" marB="68400"/>
                </a:tc>
                <a:extLst>
                  <a:ext uri="{0D108BD9-81ED-4DB2-BD59-A6C34878D82A}">
                    <a16:rowId xmlns:a16="http://schemas.microsoft.com/office/drawing/2014/main" val="3636359831"/>
                  </a:ext>
                </a:extLst>
              </a:tr>
              <a:tr h="274320">
                <a:tc>
                  <a:txBody>
                    <a:bodyPr/>
                    <a:lstStyle/>
                    <a:p>
                      <a:pPr>
                        <a:lnSpc>
                          <a:spcPct val="150000"/>
                        </a:lnSpc>
                        <a:spcAft>
                          <a:spcPts val="800"/>
                        </a:spcAft>
                      </a:pPr>
                      <a:r>
                        <a:rPr lang="en-US" sz="1200" b="0" dirty="0">
                          <a:effectLst/>
                        </a:rPr>
                        <a:t>Role of the entrepreneur</a:t>
                      </a:r>
                      <a:endParaRPr lang="en-IN" sz="1200" b="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68400" marB="68400"/>
                </a:tc>
                <a:tc>
                  <a:txBody>
                    <a:bodyPr/>
                    <a:lstStyle/>
                    <a:p>
                      <a:pPr>
                        <a:lnSpc>
                          <a:spcPct val="150000"/>
                        </a:lnSpc>
                        <a:spcAft>
                          <a:spcPts val="800"/>
                        </a:spcAft>
                      </a:pPr>
                      <a:r>
                        <a:rPr lang="en-US" sz="1200" dirty="0">
                          <a:effectLst/>
                        </a:rPr>
                        <a:t>Be alert to and scan the environment</a:t>
                      </a:r>
                      <a:endParaRPr lang="en-IN" sz="120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68400" marB="68400"/>
                </a:tc>
                <a:tc>
                  <a:txBody>
                    <a:bodyPr/>
                    <a:lstStyle/>
                    <a:p>
                      <a:pPr>
                        <a:lnSpc>
                          <a:spcPct val="150000"/>
                        </a:lnSpc>
                        <a:spcAft>
                          <a:spcPts val="800"/>
                        </a:spcAft>
                      </a:pPr>
                      <a:r>
                        <a:rPr lang="en-US" sz="1200">
                          <a:effectLst/>
                        </a:rPr>
                        <a:t>Take action, build, iterate</a:t>
                      </a:r>
                      <a:endParaRPr lang="en-IN" sz="120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68400" marB="68400"/>
                </a:tc>
                <a:extLst>
                  <a:ext uri="{0D108BD9-81ED-4DB2-BD59-A6C34878D82A}">
                    <a16:rowId xmlns:a16="http://schemas.microsoft.com/office/drawing/2014/main" val="958438967"/>
                  </a:ext>
                </a:extLst>
              </a:tr>
              <a:tr h="548640">
                <a:tc>
                  <a:txBody>
                    <a:bodyPr/>
                    <a:lstStyle/>
                    <a:p>
                      <a:pPr>
                        <a:lnSpc>
                          <a:spcPct val="150000"/>
                        </a:lnSpc>
                        <a:spcAft>
                          <a:spcPts val="800"/>
                        </a:spcAft>
                      </a:pPr>
                      <a:r>
                        <a:rPr lang="en-US" sz="1200" b="0" dirty="0">
                          <a:effectLst/>
                        </a:rPr>
                        <a:t>Level of experience and prior knowledge needed to identify</a:t>
                      </a:r>
                      <a:endParaRPr lang="en-IN" sz="1200" b="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68400" marB="68400"/>
                </a:tc>
                <a:tc>
                  <a:txBody>
                    <a:bodyPr/>
                    <a:lstStyle/>
                    <a:p>
                      <a:pPr>
                        <a:lnSpc>
                          <a:spcPct val="150000"/>
                        </a:lnSpc>
                        <a:spcAft>
                          <a:spcPts val="800"/>
                        </a:spcAft>
                      </a:pPr>
                      <a:r>
                        <a:rPr lang="en-US" sz="1200">
                          <a:effectLst/>
                        </a:rPr>
                        <a:t>Low</a:t>
                      </a:r>
                      <a:endParaRPr lang="en-IN" sz="120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68400" marB="68400"/>
                </a:tc>
                <a:tc>
                  <a:txBody>
                    <a:bodyPr/>
                    <a:lstStyle/>
                    <a:p>
                      <a:pPr>
                        <a:lnSpc>
                          <a:spcPct val="150000"/>
                        </a:lnSpc>
                        <a:spcAft>
                          <a:spcPts val="800"/>
                        </a:spcAft>
                      </a:pPr>
                      <a:r>
                        <a:rPr lang="en-US" sz="1200" dirty="0">
                          <a:effectLst/>
                        </a:rPr>
                        <a:t>High</a:t>
                      </a:r>
                      <a:endParaRPr lang="en-IN" sz="120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68400" marB="68400"/>
                </a:tc>
                <a:extLst>
                  <a:ext uri="{0D108BD9-81ED-4DB2-BD59-A6C34878D82A}">
                    <a16:rowId xmlns:a16="http://schemas.microsoft.com/office/drawing/2014/main" val="1111484092"/>
                  </a:ext>
                </a:extLst>
              </a:tr>
              <a:tr h="274320">
                <a:tc>
                  <a:txBody>
                    <a:bodyPr/>
                    <a:lstStyle/>
                    <a:p>
                      <a:pPr>
                        <a:lnSpc>
                          <a:spcPct val="150000"/>
                        </a:lnSpc>
                        <a:spcAft>
                          <a:spcPts val="800"/>
                        </a:spcAft>
                      </a:pPr>
                      <a:r>
                        <a:rPr lang="en-US" sz="1200" b="0" dirty="0">
                          <a:effectLst/>
                        </a:rPr>
                        <a:t>Potential value of opportunity</a:t>
                      </a:r>
                      <a:endParaRPr lang="en-IN" sz="1200" b="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68400" marB="68400"/>
                </a:tc>
                <a:tc>
                  <a:txBody>
                    <a:bodyPr/>
                    <a:lstStyle/>
                    <a:p>
                      <a:pPr>
                        <a:lnSpc>
                          <a:spcPct val="150000"/>
                        </a:lnSpc>
                        <a:spcAft>
                          <a:spcPts val="800"/>
                        </a:spcAft>
                      </a:pPr>
                      <a:r>
                        <a:rPr lang="en-US" sz="1200">
                          <a:effectLst/>
                        </a:rPr>
                        <a:t>Lower</a:t>
                      </a:r>
                      <a:endParaRPr lang="en-IN" sz="120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68400" marB="68400"/>
                </a:tc>
                <a:tc>
                  <a:txBody>
                    <a:bodyPr/>
                    <a:lstStyle/>
                    <a:p>
                      <a:pPr>
                        <a:lnSpc>
                          <a:spcPct val="150000"/>
                        </a:lnSpc>
                        <a:spcAft>
                          <a:spcPts val="800"/>
                        </a:spcAft>
                      </a:pPr>
                      <a:r>
                        <a:rPr lang="en-US" sz="1200" dirty="0">
                          <a:effectLst/>
                        </a:rPr>
                        <a:t>Higher</a:t>
                      </a:r>
                      <a:endParaRPr lang="en-IN" sz="120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68400" marB="68400"/>
                </a:tc>
                <a:extLst>
                  <a:ext uri="{0D108BD9-81ED-4DB2-BD59-A6C34878D82A}">
                    <a16:rowId xmlns:a16="http://schemas.microsoft.com/office/drawing/2014/main" val="3503575822"/>
                  </a:ext>
                </a:extLst>
              </a:tr>
              <a:tr h="274320">
                <a:tc>
                  <a:txBody>
                    <a:bodyPr/>
                    <a:lstStyle/>
                    <a:p>
                      <a:pPr>
                        <a:lnSpc>
                          <a:spcPct val="150000"/>
                        </a:lnSpc>
                        <a:spcAft>
                          <a:spcPts val="800"/>
                        </a:spcAft>
                      </a:pPr>
                      <a:r>
                        <a:rPr lang="en-US" sz="1200" b="0" dirty="0">
                          <a:effectLst/>
                        </a:rPr>
                        <a:t>Action orientation</a:t>
                      </a:r>
                      <a:endParaRPr lang="en-IN" sz="1200" b="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68400" marB="68400"/>
                </a:tc>
                <a:tc>
                  <a:txBody>
                    <a:bodyPr/>
                    <a:lstStyle/>
                    <a:p>
                      <a:pPr>
                        <a:lnSpc>
                          <a:spcPct val="150000"/>
                        </a:lnSpc>
                        <a:spcAft>
                          <a:spcPts val="800"/>
                        </a:spcAft>
                      </a:pPr>
                      <a:r>
                        <a:rPr lang="en-US" sz="1200">
                          <a:effectLst/>
                        </a:rPr>
                        <a:t>Risky</a:t>
                      </a:r>
                      <a:endParaRPr lang="en-IN" sz="120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68400" marB="68400"/>
                </a:tc>
                <a:tc>
                  <a:txBody>
                    <a:bodyPr/>
                    <a:lstStyle/>
                    <a:p>
                      <a:pPr>
                        <a:lnSpc>
                          <a:spcPct val="150000"/>
                        </a:lnSpc>
                        <a:spcAft>
                          <a:spcPts val="800"/>
                        </a:spcAft>
                      </a:pPr>
                      <a:r>
                        <a:rPr lang="en-US" sz="1200" dirty="0">
                          <a:effectLst/>
                        </a:rPr>
                        <a:t>Uncertain</a:t>
                      </a:r>
                      <a:endParaRPr lang="en-IN" sz="120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68400" marB="68400"/>
                </a:tc>
                <a:extLst>
                  <a:ext uri="{0D108BD9-81ED-4DB2-BD59-A6C34878D82A}">
                    <a16:rowId xmlns:a16="http://schemas.microsoft.com/office/drawing/2014/main" val="833515717"/>
                  </a:ext>
                </a:extLst>
              </a:tr>
            </a:tbl>
          </a:graphicData>
        </a:graphic>
      </p:graphicFrame>
      <p:sp>
        <p:nvSpPr>
          <p:cNvPr id="5" name="Rectangle 4"/>
          <p:cNvSpPr/>
          <p:nvPr/>
        </p:nvSpPr>
        <p:spPr>
          <a:xfrm>
            <a:off x="533400" y="2221468"/>
            <a:ext cx="5624848" cy="369332"/>
          </a:xfrm>
          <a:prstGeom prst="rect">
            <a:avLst/>
          </a:prstGeom>
        </p:spPr>
        <p:txBody>
          <a:bodyPr wrap="square">
            <a:spAutoFit/>
          </a:bodyPr>
          <a:lstStyle/>
          <a:p>
            <a:r>
              <a:rPr lang="en-IN" sz="1600" b="1" dirty="0">
                <a:latin typeface="Raleway-Bold"/>
              </a:rPr>
              <a:t>TABLE </a:t>
            </a:r>
            <a:r>
              <a:rPr lang="en-IN" sz="1600" b="1" dirty="0" smtClean="0">
                <a:latin typeface="Raleway-Bold"/>
              </a:rPr>
              <a:t>3.1  </a:t>
            </a:r>
            <a:r>
              <a:rPr lang="en-IN" dirty="0" smtClean="0">
                <a:latin typeface="Raleway-Regular"/>
              </a:rPr>
              <a:t>Discovering </a:t>
            </a:r>
            <a:r>
              <a:rPr lang="en-IN" dirty="0">
                <a:latin typeface="Raleway-Regular"/>
              </a:rPr>
              <a:t>or Creating Opportunities</a:t>
            </a:r>
            <a:endParaRPr lang="en-IN" dirty="0"/>
          </a:p>
        </p:txBody>
      </p:sp>
      <p:sp>
        <p:nvSpPr>
          <p:cNvPr id="7" name="Rectangle 6"/>
          <p:cNvSpPr/>
          <p:nvPr/>
        </p:nvSpPr>
        <p:spPr>
          <a:xfrm>
            <a:off x="497983" y="6017280"/>
            <a:ext cx="8341218" cy="400110"/>
          </a:xfrm>
          <a:prstGeom prst="rect">
            <a:avLst/>
          </a:prstGeom>
        </p:spPr>
        <p:txBody>
          <a:bodyPr wrap="square">
            <a:spAutoFit/>
          </a:bodyPr>
          <a:lstStyle/>
          <a:p>
            <a:r>
              <a:rPr lang="en-IN" sz="1000" b="1" dirty="0">
                <a:latin typeface="Raleway-Bold"/>
              </a:rPr>
              <a:t>Source: </a:t>
            </a:r>
            <a:r>
              <a:rPr lang="en-IN" sz="1000" dirty="0">
                <a:latin typeface="Raleway-Light"/>
              </a:rPr>
              <a:t>Alvarez, S. A., &amp; Barney, J. B. 2007. Discovery and creation: Alternative theories of entrepreneurial actions. </a:t>
            </a:r>
            <a:r>
              <a:rPr lang="en-IN" sz="1000" i="1" dirty="0" smtClean="0">
                <a:latin typeface="Raleway-LightItalic"/>
              </a:rPr>
              <a:t>Strategic Entrepreneurship </a:t>
            </a:r>
            <a:r>
              <a:rPr lang="en-IN" sz="1000" i="1" dirty="0">
                <a:latin typeface="Raleway-LightItalic"/>
              </a:rPr>
              <a:t>Journal, 1</a:t>
            </a:r>
            <a:r>
              <a:rPr lang="en-IN" sz="1000" dirty="0">
                <a:latin typeface="Raleway-Light"/>
              </a:rPr>
              <a:t>(1–2): 11–26.</a:t>
            </a:r>
            <a:endParaRPr lang="en-IN" sz="1000" dirty="0"/>
          </a:p>
        </p:txBody>
      </p:sp>
    </p:spTree>
    <p:extLst>
      <p:ext uri="{BB962C8B-B14F-4D97-AF65-F5344CB8AC3E}">
        <p14:creationId xmlns:p14="http://schemas.microsoft.com/office/powerpoint/2010/main" val="3650767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15</a:t>
            </a:fld>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9" name="Content Placeholder 8"/>
          <p:cNvSpPr>
            <a:spLocks noGrp="1"/>
          </p:cNvSpPr>
          <p:nvPr>
            <p:ph idx="1"/>
          </p:nvPr>
        </p:nvSpPr>
        <p:spPr>
          <a:xfrm>
            <a:off x="457200" y="2895600"/>
            <a:ext cx="8229600" cy="3276600"/>
          </a:xfrm>
        </p:spPr>
        <p:txBody>
          <a:bodyPr>
            <a:normAutofit/>
          </a:bodyPr>
          <a:lstStyle/>
          <a:p>
            <a:r>
              <a:rPr lang="en-US" dirty="0"/>
              <a:t>Access to the right information is one of the key influences to opportunity </a:t>
            </a:r>
            <a:r>
              <a:rPr lang="en-US" dirty="0" smtClean="0"/>
              <a:t>recognition.</a:t>
            </a:r>
            <a:endParaRPr lang="en-US" dirty="0"/>
          </a:p>
          <a:p>
            <a:r>
              <a:rPr lang="en-US" dirty="0"/>
              <a:t>How the information is used makes the real </a:t>
            </a:r>
            <a:r>
              <a:rPr lang="en-US" dirty="0" smtClean="0"/>
              <a:t>impact.</a:t>
            </a:r>
            <a:endParaRPr lang="en-US" dirty="0"/>
          </a:p>
          <a:p>
            <a:endParaRPr lang="en-US" dirty="0"/>
          </a:p>
          <a:p>
            <a:endParaRPr lang="en-US" dirty="0"/>
          </a:p>
          <a:p>
            <a:endParaRPr lang="en-US" dirty="0"/>
          </a:p>
          <a:p>
            <a:endParaRPr lang="en-US" dirty="0"/>
          </a:p>
        </p:txBody>
      </p:sp>
      <p:sp>
        <p:nvSpPr>
          <p:cNvPr id="8" name="Title 7"/>
          <p:cNvSpPr>
            <a:spLocks noGrp="1"/>
          </p:cNvSpPr>
          <p:nvPr>
            <p:ph type="title"/>
          </p:nvPr>
        </p:nvSpPr>
        <p:spPr>
          <a:xfrm>
            <a:off x="457200" y="685800"/>
            <a:ext cx="8229600" cy="1828800"/>
          </a:xfrm>
        </p:spPr>
        <p:txBody>
          <a:bodyPr>
            <a:normAutofit fontScale="90000"/>
          </a:bodyPr>
          <a:lstStyle/>
          <a:p>
            <a:r>
              <a:rPr lang="en-US" dirty="0"/>
              <a:t>Opportunities through Alertness, Prior Knowledge and Pattern Recognition </a:t>
            </a:r>
            <a:r>
              <a:rPr lang="en-US" sz="2700" dirty="0"/>
              <a:t>(1 of 7)</a:t>
            </a:r>
          </a:p>
        </p:txBody>
      </p:sp>
    </p:spTree>
    <p:extLst>
      <p:ext uri="{BB962C8B-B14F-4D97-AF65-F5344CB8AC3E}">
        <p14:creationId xmlns:p14="http://schemas.microsoft.com/office/powerpoint/2010/main" val="26966252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16</a:t>
            </a:fld>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9" name="Content Placeholder 8"/>
          <p:cNvSpPr>
            <a:spLocks noGrp="1"/>
          </p:cNvSpPr>
          <p:nvPr>
            <p:ph idx="1"/>
          </p:nvPr>
        </p:nvSpPr>
        <p:spPr>
          <a:xfrm>
            <a:off x="457200" y="2667000"/>
            <a:ext cx="8229600" cy="3581400"/>
          </a:xfrm>
        </p:spPr>
        <p:txBody>
          <a:bodyPr>
            <a:normAutofit/>
          </a:bodyPr>
          <a:lstStyle/>
          <a:p>
            <a:pPr marL="0" indent="0">
              <a:buNone/>
            </a:pPr>
            <a:r>
              <a:rPr lang="en-US" dirty="0"/>
              <a:t>Alertness</a:t>
            </a:r>
          </a:p>
          <a:p>
            <a:r>
              <a:rPr lang="en-US" dirty="0"/>
              <a:t>Discoveries are made by those entrepreneurs who have </a:t>
            </a:r>
            <a:r>
              <a:rPr lang="en-US" dirty="0" smtClean="0"/>
              <a:t>alertness.</a:t>
            </a:r>
            <a:endParaRPr lang="en-US" dirty="0"/>
          </a:p>
          <a:p>
            <a:pPr lvl="1"/>
            <a:r>
              <a:rPr lang="en-US" dirty="0" smtClean="0"/>
              <a:t>For example, Post-its and the </a:t>
            </a:r>
            <a:r>
              <a:rPr lang="en-US" dirty="0"/>
              <a:t>origin of the </a:t>
            </a:r>
            <a:r>
              <a:rPr lang="en-US" dirty="0" smtClean="0"/>
              <a:t>football.</a:t>
            </a:r>
            <a:endParaRPr lang="en-US" dirty="0"/>
          </a:p>
          <a:p>
            <a:pPr marL="0" indent="0">
              <a:buNone/>
            </a:pPr>
            <a:endParaRPr lang="en-US" dirty="0"/>
          </a:p>
          <a:p>
            <a:endParaRPr lang="en-US" dirty="0"/>
          </a:p>
        </p:txBody>
      </p:sp>
      <p:sp>
        <p:nvSpPr>
          <p:cNvPr id="8" name="Title 7"/>
          <p:cNvSpPr>
            <a:spLocks noGrp="1"/>
          </p:cNvSpPr>
          <p:nvPr>
            <p:ph type="title"/>
          </p:nvPr>
        </p:nvSpPr>
        <p:spPr>
          <a:xfrm>
            <a:off x="457200" y="685800"/>
            <a:ext cx="8229600" cy="1676400"/>
          </a:xfrm>
        </p:spPr>
        <p:txBody>
          <a:bodyPr>
            <a:normAutofit fontScale="90000"/>
          </a:bodyPr>
          <a:lstStyle/>
          <a:p>
            <a:r>
              <a:rPr lang="en-US" dirty="0"/>
              <a:t>Opportunities through Alertness, Prior Knowledge and Pattern Recognition </a:t>
            </a:r>
            <a:r>
              <a:rPr lang="en-US" sz="2700" dirty="0"/>
              <a:t>(2 of 7)</a:t>
            </a:r>
          </a:p>
        </p:txBody>
      </p:sp>
    </p:spTree>
    <p:extLst>
      <p:ext uri="{BB962C8B-B14F-4D97-AF65-F5344CB8AC3E}">
        <p14:creationId xmlns:p14="http://schemas.microsoft.com/office/powerpoint/2010/main" val="39806778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17</a:t>
            </a:fld>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9" name="Content Placeholder 8"/>
          <p:cNvSpPr>
            <a:spLocks noGrp="1"/>
          </p:cNvSpPr>
          <p:nvPr>
            <p:ph idx="1"/>
          </p:nvPr>
        </p:nvSpPr>
        <p:spPr>
          <a:xfrm>
            <a:off x="457200" y="2438400"/>
            <a:ext cx="8229600" cy="3657600"/>
          </a:xfrm>
        </p:spPr>
        <p:txBody>
          <a:bodyPr>
            <a:normAutofit/>
          </a:bodyPr>
          <a:lstStyle/>
          <a:p>
            <a:r>
              <a:rPr lang="en-US" dirty="0"/>
              <a:t>Some entrepreneurs are more adept at spotting opportunities because</a:t>
            </a:r>
          </a:p>
          <a:p>
            <a:pPr lvl="1"/>
            <a:r>
              <a:rPr lang="en-US" dirty="0"/>
              <a:t>They have access to more </a:t>
            </a:r>
            <a:r>
              <a:rPr lang="en-US" dirty="0" smtClean="0"/>
              <a:t>information.</a:t>
            </a:r>
            <a:endParaRPr lang="en-US" dirty="0"/>
          </a:p>
          <a:p>
            <a:pPr lvl="1"/>
            <a:r>
              <a:rPr lang="en-US" dirty="0"/>
              <a:t>They are risk </a:t>
            </a:r>
            <a:r>
              <a:rPr lang="en-US" dirty="0" smtClean="0"/>
              <a:t>takers.</a:t>
            </a:r>
            <a:endParaRPr lang="en-US" dirty="0"/>
          </a:p>
          <a:p>
            <a:pPr lvl="1"/>
            <a:r>
              <a:rPr lang="en-US" dirty="0"/>
              <a:t>They may possess different cognitive styles from those of </a:t>
            </a:r>
            <a:r>
              <a:rPr lang="en-US" dirty="0" smtClean="0"/>
              <a:t>non-entrepreneurs.</a:t>
            </a:r>
            <a:endParaRPr lang="en-US" dirty="0"/>
          </a:p>
          <a:p>
            <a:endParaRPr lang="en-US" dirty="0"/>
          </a:p>
          <a:p>
            <a:endParaRPr lang="en-US" dirty="0"/>
          </a:p>
          <a:p>
            <a:pPr marL="0" indent="0">
              <a:buNone/>
            </a:pPr>
            <a:endParaRPr lang="en-US" dirty="0"/>
          </a:p>
          <a:p>
            <a:endParaRPr lang="en-US" dirty="0"/>
          </a:p>
        </p:txBody>
      </p:sp>
      <p:sp>
        <p:nvSpPr>
          <p:cNvPr id="8" name="Title 7"/>
          <p:cNvSpPr>
            <a:spLocks noGrp="1"/>
          </p:cNvSpPr>
          <p:nvPr>
            <p:ph type="title"/>
          </p:nvPr>
        </p:nvSpPr>
        <p:spPr>
          <a:xfrm>
            <a:off x="457200" y="685800"/>
            <a:ext cx="8229600" cy="1676400"/>
          </a:xfrm>
        </p:spPr>
        <p:txBody>
          <a:bodyPr>
            <a:normAutofit fontScale="90000"/>
          </a:bodyPr>
          <a:lstStyle/>
          <a:p>
            <a:r>
              <a:rPr lang="en-US" dirty="0"/>
              <a:t>Opportunities through Alertness, Prior Knowledge and Pattern Recognition </a:t>
            </a:r>
            <a:r>
              <a:rPr lang="en-US" sz="2700" dirty="0"/>
              <a:t>(3 of 7)</a:t>
            </a:r>
          </a:p>
        </p:txBody>
      </p:sp>
    </p:spTree>
    <p:extLst>
      <p:ext uri="{BB962C8B-B14F-4D97-AF65-F5344CB8AC3E}">
        <p14:creationId xmlns:p14="http://schemas.microsoft.com/office/powerpoint/2010/main" val="32154331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18</a:t>
            </a:fld>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9" name="Content Placeholder 8"/>
          <p:cNvSpPr>
            <a:spLocks noGrp="1"/>
          </p:cNvSpPr>
          <p:nvPr>
            <p:ph idx="1"/>
          </p:nvPr>
        </p:nvSpPr>
        <p:spPr>
          <a:xfrm>
            <a:off x="457200" y="2438400"/>
            <a:ext cx="8229600" cy="3917950"/>
          </a:xfrm>
        </p:spPr>
        <p:txBody>
          <a:bodyPr>
            <a:normAutofit lnSpcReduction="10000"/>
          </a:bodyPr>
          <a:lstStyle/>
          <a:p>
            <a:r>
              <a:rPr lang="en-US" sz="3500" dirty="0"/>
              <a:t>Cognitive styles attributed to successful </a:t>
            </a:r>
            <a:r>
              <a:rPr lang="en-US" sz="3500" dirty="0" smtClean="0"/>
              <a:t>entrepreneurs:</a:t>
            </a:r>
          </a:p>
          <a:p>
            <a:pPr lvl="1"/>
            <a:r>
              <a:rPr lang="en-US" sz="3100" dirty="0" smtClean="0"/>
              <a:t>Intelligence. </a:t>
            </a:r>
          </a:p>
          <a:p>
            <a:pPr lvl="1"/>
            <a:r>
              <a:rPr lang="en-US" sz="3100" dirty="0" smtClean="0"/>
              <a:t>Creativity. </a:t>
            </a:r>
          </a:p>
          <a:p>
            <a:pPr lvl="1"/>
            <a:r>
              <a:rPr lang="en-US" sz="3100" dirty="0" smtClean="0"/>
              <a:t>Self-efficacy.</a:t>
            </a:r>
            <a:endParaRPr lang="en-US" sz="3100" dirty="0"/>
          </a:p>
          <a:p>
            <a:r>
              <a:rPr lang="en-US" sz="3500" dirty="0"/>
              <a:t>Some entrepreneurs are more likely to be aware of </a:t>
            </a:r>
            <a:r>
              <a:rPr lang="en-US" sz="3500" dirty="0" smtClean="0"/>
              <a:t>opportunities.</a:t>
            </a:r>
            <a:endParaRPr lang="en-US" sz="3500" dirty="0"/>
          </a:p>
          <a:p>
            <a:endParaRPr lang="en-US" dirty="0"/>
          </a:p>
          <a:p>
            <a:endParaRPr lang="en-US" dirty="0"/>
          </a:p>
          <a:p>
            <a:pPr marL="0" indent="0">
              <a:buNone/>
            </a:pPr>
            <a:endParaRPr lang="en-US" dirty="0"/>
          </a:p>
          <a:p>
            <a:endParaRPr lang="en-US" dirty="0"/>
          </a:p>
        </p:txBody>
      </p:sp>
      <p:sp>
        <p:nvSpPr>
          <p:cNvPr id="8" name="Title 7"/>
          <p:cNvSpPr>
            <a:spLocks noGrp="1"/>
          </p:cNvSpPr>
          <p:nvPr>
            <p:ph type="title"/>
          </p:nvPr>
        </p:nvSpPr>
        <p:spPr>
          <a:xfrm>
            <a:off x="457200" y="685800"/>
            <a:ext cx="8229600" cy="1676400"/>
          </a:xfrm>
        </p:spPr>
        <p:txBody>
          <a:bodyPr>
            <a:normAutofit fontScale="90000"/>
          </a:bodyPr>
          <a:lstStyle/>
          <a:p>
            <a:r>
              <a:rPr lang="en-US" dirty="0"/>
              <a:t>Opportunities through Alertness, Prior Knowledge and Pattern Recognition </a:t>
            </a:r>
            <a:r>
              <a:rPr lang="en-US" sz="2700" dirty="0"/>
              <a:t>(4 of 7)</a:t>
            </a:r>
          </a:p>
        </p:txBody>
      </p:sp>
    </p:spTree>
    <p:extLst>
      <p:ext uri="{BB962C8B-B14F-4D97-AF65-F5344CB8AC3E}">
        <p14:creationId xmlns:p14="http://schemas.microsoft.com/office/powerpoint/2010/main" val="37465677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19</a:t>
            </a:fld>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9" name="Content Placeholder 8"/>
          <p:cNvSpPr>
            <a:spLocks noGrp="1"/>
          </p:cNvSpPr>
          <p:nvPr>
            <p:ph idx="1"/>
          </p:nvPr>
        </p:nvSpPr>
        <p:spPr>
          <a:xfrm>
            <a:off x="457200" y="2514600"/>
            <a:ext cx="8229600" cy="3733800"/>
          </a:xfrm>
        </p:spPr>
        <p:txBody>
          <a:bodyPr>
            <a:normAutofit/>
          </a:bodyPr>
          <a:lstStyle/>
          <a:p>
            <a:pPr marL="0" lvl="0" indent="0">
              <a:buNone/>
            </a:pPr>
            <a:r>
              <a:rPr lang="en-US" dirty="0"/>
              <a:t>Building Opportunities: Prior Knowledge and Pattern Recognition</a:t>
            </a:r>
            <a:endParaRPr lang="en-IN" dirty="0"/>
          </a:p>
          <a:p>
            <a:r>
              <a:rPr lang="en-US" dirty="0"/>
              <a:t>Prior knowledge is gained from life and work </a:t>
            </a:r>
            <a:r>
              <a:rPr lang="en-US" dirty="0" smtClean="0"/>
              <a:t>experiences.</a:t>
            </a:r>
            <a:endParaRPr lang="en-US" dirty="0"/>
          </a:p>
          <a:p>
            <a:pPr lvl="1"/>
            <a:r>
              <a:rPr lang="en-US" dirty="0"/>
              <a:t>Allen Lim’s natural food and drinks for </a:t>
            </a:r>
            <a:r>
              <a:rPr lang="en-US" dirty="0" smtClean="0"/>
              <a:t>athletes. </a:t>
            </a:r>
            <a:endParaRPr lang="en-US" dirty="0"/>
          </a:p>
          <a:p>
            <a:pPr lvl="1"/>
            <a:r>
              <a:rPr lang="en-US" dirty="0"/>
              <a:t>Sara Blakely and her seamless </a:t>
            </a:r>
            <a:r>
              <a:rPr lang="en-US" dirty="0" smtClean="0"/>
              <a:t>pantyhose.</a:t>
            </a:r>
            <a:endParaRPr lang="en-US" dirty="0"/>
          </a:p>
          <a:p>
            <a:endParaRPr lang="en-US" dirty="0"/>
          </a:p>
          <a:p>
            <a:endParaRPr lang="en-US" dirty="0"/>
          </a:p>
          <a:p>
            <a:pPr marL="0" indent="0">
              <a:buNone/>
            </a:pPr>
            <a:endParaRPr lang="en-US" dirty="0"/>
          </a:p>
          <a:p>
            <a:endParaRPr lang="en-US" dirty="0"/>
          </a:p>
        </p:txBody>
      </p:sp>
      <p:sp>
        <p:nvSpPr>
          <p:cNvPr id="8" name="Title 7"/>
          <p:cNvSpPr>
            <a:spLocks noGrp="1"/>
          </p:cNvSpPr>
          <p:nvPr>
            <p:ph type="title"/>
          </p:nvPr>
        </p:nvSpPr>
        <p:spPr>
          <a:xfrm>
            <a:off x="457200" y="685800"/>
            <a:ext cx="8229600" cy="1828800"/>
          </a:xfrm>
        </p:spPr>
        <p:txBody>
          <a:bodyPr>
            <a:normAutofit fontScale="90000"/>
          </a:bodyPr>
          <a:lstStyle/>
          <a:p>
            <a:r>
              <a:rPr lang="en-US" dirty="0"/>
              <a:t>Opportunities through Alertness, Prior Knowledge and Pattern Recognition </a:t>
            </a:r>
            <a:r>
              <a:rPr lang="en-US" sz="2700" dirty="0"/>
              <a:t>(5 of 7)</a:t>
            </a:r>
          </a:p>
        </p:txBody>
      </p:sp>
    </p:spTree>
    <p:extLst>
      <p:ext uri="{BB962C8B-B14F-4D97-AF65-F5344CB8AC3E}">
        <p14:creationId xmlns:p14="http://schemas.microsoft.com/office/powerpoint/2010/main" val="1528241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2</a:t>
            </a:fld>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9" name="Content Placeholder 8"/>
          <p:cNvSpPr>
            <a:spLocks noGrp="1"/>
          </p:cNvSpPr>
          <p:nvPr>
            <p:ph idx="1"/>
          </p:nvPr>
        </p:nvSpPr>
        <p:spPr/>
        <p:txBody>
          <a:bodyPr>
            <a:normAutofit/>
          </a:bodyPr>
          <a:lstStyle/>
          <a:p>
            <a:r>
              <a:rPr lang="en-US" dirty="0"/>
              <a:t>Entrepreneurial mindset positions entrepreneurs to identify </a:t>
            </a:r>
            <a:r>
              <a:rPr lang="en-US" dirty="0" smtClean="0"/>
              <a:t>opportunities. </a:t>
            </a:r>
            <a:endParaRPr lang="en-US" dirty="0"/>
          </a:p>
          <a:p>
            <a:r>
              <a:rPr lang="en-US" dirty="0"/>
              <a:t>Entrepreneurship: Openness to new ideas, new goals, and new ways of attaining </a:t>
            </a:r>
            <a:r>
              <a:rPr lang="en-US" dirty="0" smtClean="0"/>
              <a:t>them.</a:t>
            </a:r>
            <a:endParaRPr lang="en-US" dirty="0"/>
          </a:p>
          <a:p>
            <a:pPr lvl="1"/>
            <a:endParaRPr lang="en-US" dirty="0"/>
          </a:p>
          <a:p>
            <a:pPr lvl="1"/>
            <a:endParaRPr lang="en-US" dirty="0"/>
          </a:p>
          <a:p>
            <a:endParaRPr lang="en-US" dirty="0"/>
          </a:p>
        </p:txBody>
      </p:sp>
      <p:sp>
        <p:nvSpPr>
          <p:cNvPr id="8" name="Title 7"/>
          <p:cNvSpPr>
            <a:spLocks noGrp="1"/>
          </p:cNvSpPr>
          <p:nvPr>
            <p:ph type="title"/>
          </p:nvPr>
        </p:nvSpPr>
        <p:spPr>
          <a:xfrm>
            <a:off x="457200" y="838200"/>
            <a:ext cx="8229600" cy="1219200"/>
          </a:xfrm>
        </p:spPr>
        <p:txBody>
          <a:bodyPr>
            <a:normAutofit fontScale="90000"/>
          </a:bodyPr>
          <a:lstStyle/>
          <a:p>
            <a:r>
              <a:rPr lang="en-US" dirty="0"/>
              <a:t>The Entrepreneurial Mindset and Opportunity Recognition </a:t>
            </a:r>
            <a:r>
              <a:rPr lang="en-US" sz="2700" dirty="0"/>
              <a:t>(1 of 6)</a:t>
            </a:r>
          </a:p>
        </p:txBody>
      </p:sp>
    </p:spTree>
    <p:extLst>
      <p:ext uri="{BB962C8B-B14F-4D97-AF65-F5344CB8AC3E}">
        <p14:creationId xmlns:p14="http://schemas.microsoft.com/office/powerpoint/2010/main" val="11870231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20</a:t>
            </a:fld>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9" name="Content Placeholder 8"/>
          <p:cNvSpPr>
            <a:spLocks noGrp="1"/>
          </p:cNvSpPr>
          <p:nvPr>
            <p:ph idx="1"/>
          </p:nvPr>
        </p:nvSpPr>
        <p:spPr>
          <a:xfrm>
            <a:off x="457200" y="2514600"/>
            <a:ext cx="8229600" cy="3733800"/>
          </a:xfrm>
        </p:spPr>
        <p:txBody>
          <a:bodyPr>
            <a:normAutofit/>
          </a:bodyPr>
          <a:lstStyle/>
          <a:p>
            <a:pPr marL="0" lvl="0" indent="0">
              <a:buNone/>
            </a:pPr>
            <a:r>
              <a:rPr lang="en-US" dirty="0"/>
              <a:t>Building Opportunities: Prior Knowledge and Pattern Recognition</a:t>
            </a:r>
            <a:endParaRPr lang="en-IN" dirty="0"/>
          </a:p>
          <a:p>
            <a:r>
              <a:rPr lang="en-US" dirty="0"/>
              <a:t>Successful entrepreneurs have prior knowledge which they apply to their own </a:t>
            </a:r>
            <a:r>
              <a:rPr lang="en-US" dirty="0" smtClean="0"/>
              <a:t>ventures.</a:t>
            </a:r>
            <a:endParaRPr lang="en-US" dirty="0"/>
          </a:p>
          <a:p>
            <a:pPr marL="0" indent="0">
              <a:buNone/>
            </a:pPr>
            <a:r>
              <a:rPr lang="en-US" dirty="0"/>
              <a:t> </a:t>
            </a:r>
          </a:p>
          <a:p>
            <a:endParaRPr lang="en-US" dirty="0"/>
          </a:p>
          <a:p>
            <a:endParaRPr lang="en-US" dirty="0"/>
          </a:p>
          <a:p>
            <a:pPr marL="0" indent="0">
              <a:buNone/>
            </a:pPr>
            <a:endParaRPr lang="en-US" dirty="0"/>
          </a:p>
          <a:p>
            <a:endParaRPr lang="en-US" dirty="0"/>
          </a:p>
        </p:txBody>
      </p:sp>
      <p:sp>
        <p:nvSpPr>
          <p:cNvPr id="8" name="Title 7"/>
          <p:cNvSpPr>
            <a:spLocks noGrp="1"/>
          </p:cNvSpPr>
          <p:nvPr>
            <p:ph type="title"/>
          </p:nvPr>
        </p:nvSpPr>
        <p:spPr>
          <a:xfrm>
            <a:off x="457200" y="685800"/>
            <a:ext cx="8229600" cy="1828800"/>
          </a:xfrm>
        </p:spPr>
        <p:txBody>
          <a:bodyPr>
            <a:normAutofit fontScale="90000"/>
          </a:bodyPr>
          <a:lstStyle/>
          <a:p>
            <a:r>
              <a:rPr lang="en-US" dirty="0"/>
              <a:t>Opportunities through Alertness, Prior Knowledge and Pattern Recognition </a:t>
            </a:r>
            <a:r>
              <a:rPr lang="en-US" sz="2700" dirty="0"/>
              <a:t>(6 of 7)</a:t>
            </a:r>
          </a:p>
        </p:txBody>
      </p:sp>
    </p:spTree>
    <p:extLst>
      <p:ext uri="{BB962C8B-B14F-4D97-AF65-F5344CB8AC3E}">
        <p14:creationId xmlns:p14="http://schemas.microsoft.com/office/powerpoint/2010/main" val="23635755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21</a:t>
            </a:fld>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9" name="Content Placeholder 8"/>
          <p:cNvSpPr>
            <a:spLocks noGrp="1"/>
          </p:cNvSpPr>
          <p:nvPr>
            <p:ph idx="1"/>
          </p:nvPr>
        </p:nvSpPr>
        <p:spPr>
          <a:xfrm>
            <a:off x="457200" y="2514600"/>
            <a:ext cx="8229600" cy="3841750"/>
          </a:xfrm>
        </p:spPr>
        <p:txBody>
          <a:bodyPr>
            <a:normAutofit fontScale="92500" lnSpcReduction="10000"/>
          </a:bodyPr>
          <a:lstStyle/>
          <a:p>
            <a:pPr marL="0" lvl="0" indent="0">
              <a:buNone/>
            </a:pPr>
            <a:r>
              <a:rPr lang="en-US" sz="3500" dirty="0"/>
              <a:t>Building Opportunities: Prior Knowledge and Pattern Recognition</a:t>
            </a:r>
            <a:endParaRPr lang="en-IN" sz="3500" dirty="0"/>
          </a:p>
          <a:p>
            <a:r>
              <a:rPr lang="en-US" sz="3500" dirty="0"/>
              <a:t>Pattern </a:t>
            </a:r>
            <a:r>
              <a:rPr lang="en-US" sz="3500" dirty="0" smtClean="0"/>
              <a:t>recognition: A key </a:t>
            </a:r>
            <a:r>
              <a:rPr lang="en-US" sz="3500" dirty="0"/>
              <a:t>factor in building </a:t>
            </a:r>
            <a:r>
              <a:rPr lang="en-US" sz="3500" dirty="0" smtClean="0"/>
              <a:t>opportunities. </a:t>
            </a:r>
            <a:endParaRPr lang="en-US" sz="3500" dirty="0"/>
          </a:p>
          <a:p>
            <a:pPr lvl="1"/>
            <a:r>
              <a:rPr lang="en-US" sz="3000" dirty="0"/>
              <a:t>Selin Sonmez and Niko Georgantas’s luggage storage </a:t>
            </a:r>
            <a:r>
              <a:rPr lang="en-US" sz="3000" dirty="0" smtClean="0"/>
              <a:t>company.</a:t>
            </a:r>
            <a:endParaRPr lang="en-US" sz="3000" dirty="0"/>
          </a:p>
          <a:p>
            <a:r>
              <a:rPr lang="en-US" sz="3500" dirty="0" smtClean="0"/>
              <a:t>Important to keep </a:t>
            </a:r>
            <a:r>
              <a:rPr lang="en-US" sz="3500" dirty="0"/>
              <a:t>an open mind and </a:t>
            </a:r>
            <a:r>
              <a:rPr lang="en-US" sz="3500" dirty="0" smtClean="0"/>
              <a:t>move </a:t>
            </a:r>
            <a:r>
              <a:rPr lang="en-US" sz="3500" dirty="0"/>
              <a:t>from ideas to </a:t>
            </a:r>
            <a:r>
              <a:rPr lang="en-US" sz="3500" dirty="0" smtClean="0"/>
              <a:t>opportunities.</a:t>
            </a:r>
            <a:endParaRPr lang="en-US" dirty="0"/>
          </a:p>
          <a:p>
            <a:endParaRPr lang="en-US" dirty="0"/>
          </a:p>
        </p:txBody>
      </p:sp>
      <p:sp>
        <p:nvSpPr>
          <p:cNvPr id="8" name="Title 7"/>
          <p:cNvSpPr>
            <a:spLocks noGrp="1"/>
          </p:cNvSpPr>
          <p:nvPr>
            <p:ph type="title"/>
          </p:nvPr>
        </p:nvSpPr>
        <p:spPr>
          <a:xfrm>
            <a:off x="457200" y="685800"/>
            <a:ext cx="8229600" cy="1828800"/>
          </a:xfrm>
        </p:spPr>
        <p:txBody>
          <a:bodyPr>
            <a:normAutofit fontScale="90000"/>
          </a:bodyPr>
          <a:lstStyle/>
          <a:p>
            <a:r>
              <a:rPr lang="en-US" dirty="0"/>
              <a:t>Opportunities through Alertness, Prior Knowledge and Pattern Recognition </a:t>
            </a:r>
            <a:r>
              <a:rPr lang="en-US" sz="2700" dirty="0"/>
              <a:t>(7 of 7)</a:t>
            </a:r>
          </a:p>
        </p:txBody>
      </p:sp>
    </p:spTree>
    <p:extLst>
      <p:ext uri="{BB962C8B-B14F-4D97-AF65-F5344CB8AC3E}">
        <p14:creationId xmlns:p14="http://schemas.microsoft.com/office/powerpoint/2010/main" val="39015023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22</a:t>
            </a:fld>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9" name="Content Placeholder 8"/>
          <p:cNvSpPr>
            <a:spLocks noGrp="1"/>
          </p:cNvSpPr>
          <p:nvPr>
            <p:ph idx="1"/>
          </p:nvPr>
        </p:nvSpPr>
        <p:spPr>
          <a:xfrm>
            <a:off x="457200" y="2057400"/>
            <a:ext cx="8229600" cy="4298950"/>
          </a:xfrm>
        </p:spPr>
        <p:txBody>
          <a:bodyPr>
            <a:normAutofit fontScale="92500" lnSpcReduction="20000"/>
          </a:bodyPr>
          <a:lstStyle/>
          <a:p>
            <a:r>
              <a:rPr lang="en-US" sz="3500" dirty="0"/>
              <a:t>For an opportunity to be viable, the idea must be </a:t>
            </a:r>
            <a:r>
              <a:rPr lang="en-US" sz="3500" dirty="0" smtClean="0"/>
              <a:t>unique. </a:t>
            </a:r>
            <a:endParaRPr lang="en-US" sz="3500" dirty="0"/>
          </a:p>
          <a:p>
            <a:r>
              <a:rPr lang="en-US" sz="3500" dirty="0"/>
              <a:t>Three </a:t>
            </a:r>
            <a:r>
              <a:rPr lang="en-US" sz="3500" dirty="0" smtClean="0"/>
              <a:t>processes </a:t>
            </a:r>
            <a:r>
              <a:rPr lang="en-US" sz="3500" dirty="0"/>
              <a:t>before identifying opportunity </a:t>
            </a:r>
            <a:r>
              <a:rPr lang="en-US" sz="3500" dirty="0" smtClean="0"/>
              <a:t>include:</a:t>
            </a:r>
            <a:endParaRPr lang="en-US" sz="3500" dirty="0"/>
          </a:p>
          <a:p>
            <a:pPr lvl="1"/>
            <a:r>
              <a:rPr lang="en-US" sz="3000" dirty="0"/>
              <a:t>Generating ideas for something </a:t>
            </a:r>
            <a:r>
              <a:rPr lang="en-US" sz="3000" dirty="0" smtClean="0"/>
              <a:t>new.</a:t>
            </a:r>
            <a:endParaRPr lang="en-US" sz="3000" dirty="0"/>
          </a:p>
          <a:p>
            <a:pPr lvl="1"/>
            <a:r>
              <a:rPr lang="en-US" sz="3000" dirty="0"/>
              <a:t>Sorting ideas during the creativity </a:t>
            </a:r>
            <a:r>
              <a:rPr lang="en-US" sz="3000" dirty="0" smtClean="0"/>
              <a:t>stage.</a:t>
            </a:r>
            <a:endParaRPr lang="en-US" sz="3000" dirty="0"/>
          </a:p>
          <a:p>
            <a:pPr lvl="1"/>
            <a:r>
              <a:rPr lang="en-US" sz="3000" dirty="0"/>
              <a:t>Assessing at the opportunity recognition </a:t>
            </a:r>
            <a:r>
              <a:rPr lang="en-US" sz="3000" dirty="0" smtClean="0"/>
              <a:t>stage.</a:t>
            </a:r>
            <a:endParaRPr lang="en-US" sz="3000" dirty="0"/>
          </a:p>
          <a:p>
            <a:pPr lvl="1"/>
            <a:r>
              <a:rPr lang="en-US" sz="3000" dirty="0"/>
              <a:t>Transcending existing knowledge structures to move from idea to </a:t>
            </a:r>
            <a:r>
              <a:rPr lang="en-US" sz="3000" dirty="0" smtClean="0"/>
              <a:t>opportunity.</a:t>
            </a:r>
            <a:endParaRPr lang="en-US" sz="3000" dirty="0"/>
          </a:p>
          <a:p>
            <a:pPr lvl="1"/>
            <a:endParaRPr lang="en-US" dirty="0"/>
          </a:p>
          <a:p>
            <a:endParaRPr lang="en-US" dirty="0"/>
          </a:p>
          <a:p>
            <a:pPr marL="0" indent="0">
              <a:buNone/>
            </a:pPr>
            <a:endParaRPr lang="en-US" dirty="0"/>
          </a:p>
          <a:p>
            <a:endParaRPr lang="en-US" dirty="0"/>
          </a:p>
        </p:txBody>
      </p:sp>
      <p:sp>
        <p:nvSpPr>
          <p:cNvPr id="8" name="Title 7"/>
          <p:cNvSpPr>
            <a:spLocks noGrp="1"/>
          </p:cNvSpPr>
          <p:nvPr>
            <p:ph type="title"/>
          </p:nvPr>
        </p:nvSpPr>
        <p:spPr>
          <a:xfrm>
            <a:off x="457200" y="685800"/>
            <a:ext cx="8229600" cy="1371600"/>
          </a:xfrm>
        </p:spPr>
        <p:txBody>
          <a:bodyPr>
            <a:normAutofit fontScale="90000"/>
          </a:bodyPr>
          <a:lstStyle/>
          <a:p>
            <a:r>
              <a:rPr lang="en-US" dirty="0"/>
              <a:t>From Idea Generation to Opportunity Recognition </a:t>
            </a:r>
            <a:r>
              <a:rPr lang="en-US" sz="2700" dirty="0"/>
              <a:t>(1 of 4)</a:t>
            </a:r>
          </a:p>
        </p:txBody>
      </p:sp>
    </p:spTree>
    <p:extLst>
      <p:ext uri="{BB962C8B-B14F-4D97-AF65-F5344CB8AC3E}">
        <p14:creationId xmlns:p14="http://schemas.microsoft.com/office/powerpoint/2010/main" val="28742456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23</a:t>
            </a:fld>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8" name="Title 7"/>
          <p:cNvSpPr>
            <a:spLocks noGrp="1"/>
          </p:cNvSpPr>
          <p:nvPr>
            <p:ph type="title"/>
          </p:nvPr>
        </p:nvSpPr>
        <p:spPr>
          <a:xfrm>
            <a:off x="457200" y="685800"/>
            <a:ext cx="8229600" cy="1143000"/>
          </a:xfrm>
        </p:spPr>
        <p:txBody>
          <a:bodyPr>
            <a:normAutofit fontScale="90000"/>
          </a:bodyPr>
          <a:lstStyle/>
          <a:p>
            <a:r>
              <a:rPr lang="en-US" dirty="0"/>
              <a:t>From Idea Generation to Opportunity Recognition </a:t>
            </a:r>
            <a:r>
              <a:rPr lang="en-US" sz="2700" dirty="0"/>
              <a:t>(2 of 4)</a:t>
            </a:r>
          </a:p>
        </p:txBody>
      </p:sp>
      <p:graphicFrame>
        <p:nvGraphicFramePr>
          <p:cNvPr id="4" name="Table 3"/>
          <p:cNvGraphicFramePr>
            <a:graphicFrameLocks noGrp="1"/>
          </p:cNvGraphicFramePr>
          <p:nvPr>
            <p:extLst>
              <p:ext uri="{D42A27DB-BD31-4B8C-83A1-F6EECF244321}">
                <p14:modId xmlns:p14="http://schemas.microsoft.com/office/powerpoint/2010/main" val="97551764"/>
              </p:ext>
            </p:extLst>
          </p:nvPr>
        </p:nvGraphicFramePr>
        <p:xfrm>
          <a:off x="457200" y="2621121"/>
          <a:ext cx="8229600" cy="2832480"/>
        </p:xfrm>
        <a:graphic>
          <a:graphicData uri="http://schemas.openxmlformats.org/drawingml/2006/table">
            <a:tbl>
              <a:tblPr firstRow="1" firstCol="1" bandRow="1">
                <a:tableStyleId>{BDBED569-4797-4DF1-A0F4-6AAB3CD982D8}</a:tableStyleId>
              </a:tblPr>
              <a:tblGrid>
                <a:gridCol w="1183416">
                  <a:extLst>
                    <a:ext uri="{9D8B030D-6E8A-4147-A177-3AD203B41FA5}">
                      <a16:colId xmlns:a16="http://schemas.microsoft.com/office/drawing/2014/main" val="1586238198"/>
                    </a:ext>
                  </a:extLst>
                </a:gridCol>
                <a:gridCol w="7046184">
                  <a:extLst>
                    <a:ext uri="{9D8B030D-6E8A-4147-A177-3AD203B41FA5}">
                      <a16:colId xmlns:a16="http://schemas.microsoft.com/office/drawing/2014/main" val="3585257103"/>
                    </a:ext>
                  </a:extLst>
                </a:gridCol>
              </a:tblGrid>
              <a:tr h="0">
                <a:tc>
                  <a:txBody>
                    <a:bodyPr/>
                    <a:lstStyle/>
                    <a:p>
                      <a:pPr>
                        <a:lnSpc>
                          <a:spcPct val="100000"/>
                        </a:lnSpc>
                        <a:spcAft>
                          <a:spcPts val="800"/>
                        </a:spcAft>
                      </a:pPr>
                      <a:r>
                        <a:rPr lang="en-US" sz="1200" b="0" dirty="0">
                          <a:effectLst/>
                        </a:rPr>
                        <a:t>Identify</a:t>
                      </a:r>
                      <a:endParaRPr lang="en-IN" sz="1200" b="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68400" marB="68400"/>
                </a:tc>
                <a:tc>
                  <a:txBody>
                    <a:bodyPr/>
                    <a:lstStyle/>
                    <a:p>
                      <a:pPr>
                        <a:lnSpc>
                          <a:spcPct val="100000"/>
                        </a:lnSpc>
                        <a:spcAft>
                          <a:spcPts val="800"/>
                        </a:spcAft>
                      </a:pPr>
                      <a:r>
                        <a:rPr lang="en-US" sz="1200" b="0" dirty="0">
                          <a:effectLst/>
                        </a:rPr>
                        <a:t>Identifying problems that customers are currently trying to solve, are spending money to solve, but are still not solved to the customers’ satisfaction. Also identify the underlying causes of the problem.</a:t>
                      </a:r>
                      <a:endParaRPr lang="en-IN" sz="1200" b="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68400" marB="68400"/>
                </a:tc>
                <a:extLst>
                  <a:ext uri="{0D108BD9-81ED-4DB2-BD59-A6C34878D82A}">
                    <a16:rowId xmlns:a16="http://schemas.microsoft.com/office/drawing/2014/main" val="3761976638"/>
                  </a:ext>
                </a:extLst>
              </a:tr>
              <a:tr h="0">
                <a:tc>
                  <a:txBody>
                    <a:bodyPr/>
                    <a:lstStyle/>
                    <a:p>
                      <a:pPr>
                        <a:lnSpc>
                          <a:spcPct val="100000"/>
                        </a:lnSpc>
                        <a:spcAft>
                          <a:spcPts val="800"/>
                        </a:spcAft>
                      </a:pPr>
                      <a:r>
                        <a:rPr lang="en-US" sz="1200" b="0" dirty="0">
                          <a:effectLst/>
                        </a:rPr>
                        <a:t>Discover</a:t>
                      </a:r>
                      <a:endParaRPr lang="en-IN" sz="1200" b="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68400" marB="68400"/>
                </a:tc>
                <a:tc>
                  <a:txBody>
                    <a:bodyPr/>
                    <a:lstStyle/>
                    <a:p>
                      <a:pPr>
                        <a:lnSpc>
                          <a:spcPct val="100000"/>
                        </a:lnSpc>
                        <a:spcAft>
                          <a:spcPts val="800"/>
                        </a:spcAft>
                      </a:pPr>
                      <a:r>
                        <a:rPr lang="en-US" sz="1200" dirty="0">
                          <a:effectLst/>
                        </a:rPr>
                        <a:t>Actively searching for ideas in problem-rich environments where there are social and demographic changes, technological change, political and regulatory change, and/or changes in industry structure.</a:t>
                      </a:r>
                      <a:endParaRPr lang="en-IN" sz="120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68400" marB="68400"/>
                </a:tc>
                <a:extLst>
                  <a:ext uri="{0D108BD9-81ED-4DB2-BD59-A6C34878D82A}">
                    <a16:rowId xmlns:a16="http://schemas.microsoft.com/office/drawing/2014/main" val="3370191485"/>
                  </a:ext>
                </a:extLst>
              </a:tr>
              <a:tr h="0">
                <a:tc>
                  <a:txBody>
                    <a:bodyPr/>
                    <a:lstStyle/>
                    <a:p>
                      <a:pPr>
                        <a:lnSpc>
                          <a:spcPct val="100000"/>
                        </a:lnSpc>
                        <a:spcAft>
                          <a:spcPts val="800"/>
                        </a:spcAft>
                      </a:pPr>
                      <a:r>
                        <a:rPr lang="en-US" sz="1200" b="0" dirty="0">
                          <a:effectLst/>
                        </a:rPr>
                        <a:t>Enhance</a:t>
                      </a:r>
                      <a:endParaRPr lang="en-IN" sz="1200" b="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68400" marB="68400"/>
                </a:tc>
                <a:tc>
                  <a:txBody>
                    <a:bodyPr/>
                    <a:lstStyle/>
                    <a:p>
                      <a:pPr>
                        <a:lnSpc>
                          <a:spcPct val="100000"/>
                        </a:lnSpc>
                        <a:spcAft>
                          <a:spcPts val="800"/>
                        </a:spcAft>
                      </a:pPr>
                      <a:r>
                        <a:rPr lang="en-US" sz="1200" dirty="0">
                          <a:effectLst/>
                        </a:rPr>
                        <a:t>Taking the ideas and expanding to new applications or adding innovative twists. Or simply enhancing existing ideas. </a:t>
                      </a:r>
                      <a:endParaRPr lang="en-IN" sz="120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68400" marB="68400"/>
                </a:tc>
                <a:extLst>
                  <a:ext uri="{0D108BD9-81ED-4DB2-BD59-A6C34878D82A}">
                    <a16:rowId xmlns:a16="http://schemas.microsoft.com/office/drawing/2014/main" val="4020400870"/>
                  </a:ext>
                </a:extLst>
              </a:tr>
              <a:tr h="0">
                <a:tc>
                  <a:txBody>
                    <a:bodyPr/>
                    <a:lstStyle/>
                    <a:p>
                      <a:pPr>
                        <a:lnSpc>
                          <a:spcPct val="100000"/>
                        </a:lnSpc>
                        <a:spcAft>
                          <a:spcPts val="800"/>
                        </a:spcAft>
                      </a:pPr>
                      <a:r>
                        <a:rPr lang="en-US" sz="1200" b="0" dirty="0">
                          <a:effectLst/>
                        </a:rPr>
                        <a:t>Anticipate</a:t>
                      </a:r>
                      <a:endParaRPr lang="en-IN" sz="1200" b="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68400" marB="68400"/>
                </a:tc>
                <a:tc>
                  <a:txBody>
                    <a:bodyPr/>
                    <a:lstStyle/>
                    <a:p>
                      <a:pPr>
                        <a:lnSpc>
                          <a:spcPct val="100000"/>
                        </a:lnSpc>
                        <a:spcAft>
                          <a:spcPts val="800"/>
                        </a:spcAft>
                      </a:pPr>
                      <a:r>
                        <a:rPr lang="en-US" sz="1200" dirty="0">
                          <a:effectLst/>
                        </a:rPr>
                        <a:t>Studying change and analyzing future scenarios as they relate to social, technological, and other global changes and trends.</a:t>
                      </a:r>
                      <a:endParaRPr lang="en-IN" sz="120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68400" marB="68400"/>
                </a:tc>
                <a:extLst>
                  <a:ext uri="{0D108BD9-81ED-4DB2-BD59-A6C34878D82A}">
                    <a16:rowId xmlns:a16="http://schemas.microsoft.com/office/drawing/2014/main" val="1226197311"/>
                  </a:ext>
                </a:extLst>
              </a:tr>
              <a:tr h="0">
                <a:tc>
                  <a:txBody>
                    <a:bodyPr/>
                    <a:lstStyle/>
                    <a:p>
                      <a:pPr>
                        <a:lnSpc>
                          <a:spcPct val="100000"/>
                        </a:lnSpc>
                        <a:spcAft>
                          <a:spcPts val="800"/>
                        </a:spcAft>
                      </a:pPr>
                      <a:r>
                        <a:rPr lang="en-US" sz="1200" b="0" dirty="0">
                          <a:effectLst/>
                        </a:rPr>
                        <a:t>Target</a:t>
                      </a:r>
                      <a:endParaRPr lang="en-IN" sz="1200" b="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68400" marB="68400"/>
                </a:tc>
                <a:tc>
                  <a:txBody>
                    <a:bodyPr/>
                    <a:lstStyle/>
                    <a:p>
                      <a:pPr>
                        <a:lnSpc>
                          <a:spcPct val="100000"/>
                        </a:lnSpc>
                        <a:spcAft>
                          <a:spcPts val="800"/>
                        </a:spcAft>
                      </a:pPr>
                      <a:r>
                        <a:rPr lang="en-US" sz="1200" dirty="0">
                          <a:effectLst/>
                        </a:rPr>
                        <a:t>Defining and understanding a particular target market, validating new ideas with early adopters.</a:t>
                      </a:r>
                      <a:endParaRPr lang="en-IN" sz="120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68400" marB="68400"/>
                </a:tc>
                <a:extLst>
                  <a:ext uri="{0D108BD9-81ED-4DB2-BD59-A6C34878D82A}">
                    <a16:rowId xmlns:a16="http://schemas.microsoft.com/office/drawing/2014/main" val="3783417659"/>
                  </a:ext>
                </a:extLst>
              </a:tr>
              <a:tr h="0">
                <a:tc>
                  <a:txBody>
                    <a:bodyPr/>
                    <a:lstStyle/>
                    <a:p>
                      <a:pPr>
                        <a:lnSpc>
                          <a:spcPct val="100000"/>
                        </a:lnSpc>
                        <a:spcAft>
                          <a:spcPts val="800"/>
                        </a:spcAft>
                      </a:pPr>
                      <a:r>
                        <a:rPr lang="en-US" sz="1200" b="0" dirty="0">
                          <a:effectLst/>
                        </a:rPr>
                        <a:t>Evaluate</a:t>
                      </a:r>
                      <a:endParaRPr lang="en-IN" sz="1200" b="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68400" marB="68400"/>
                </a:tc>
                <a:tc>
                  <a:txBody>
                    <a:bodyPr/>
                    <a:lstStyle/>
                    <a:p>
                      <a:pPr>
                        <a:lnSpc>
                          <a:spcPct val="100000"/>
                        </a:lnSpc>
                        <a:spcAft>
                          <a:spcPts val="800"/>
                        </a:spcAft>
                      </a:pPr>
                      <a:r>
                        <a:rPr lang="en-US" sz="1200" dirty="0">
                          <a:effectLst/>
                        </a:rPr>
                        <a:t>Evaluating whether the solution solves a problem, size of target market, degree of personal interest by the entrepreneur, and skills and abilities of the entrepreneur.</a:t>
                      </a:r>
                      <a:endParaRPr lang="en-IN" sz="120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68400" marB="68400"/>
                </a:tc>
                <a:extLst>
                  <a:ext uri="{0D108BD9-81ED-4DB2-BD59-A6C34878D82A}">
                    <a16:rowId xmlns:a16="http://schemas.microsoft.com/office/drawing/2014/main" val="154477572"/>
                  </a:ext>
                </a:extLst>
              </a:tr>
            </a:tbl>
          </a:graphicData>
        </a:graphic>
      </p:graphicFrame>
      <p:sp>
        <p:nvSpPr>
          <p:cNvPr id="5" name="Rectangle 4"/>
          <p:cNvSpPr/>
          <p:nvPr/>
        </p:nvSpPr>
        <p:spPr>
          <a:xfrm>
            <a:off x="381000" y="2209800"/>
            <a:ext cx="6400800" cy="369332"/>
          </a:xfrm>
          <a:prstGeom prst="rect">
            <a:avLst/>
          </a:prstGeom>
        </p:spPr>
        <p:txBody>
          <a:bodyPr wrap="square">
            <a:spAutoFit/>
          </a:bodyPr>
          <a:lstStyle/>
          <a:p>
            <a:r>
              <a:rPr lang="en-IN" sz="1600" b="1" dirty="0">
                <a:latin typeface="Raleway-Bold"/>
              </a:rPr>
              <a:t>TABLE </a:t>
            </a:r>
            <a:r>
              <a:rPr lang="en-IN" sz="1600" b="1" dirty="0" smtClean="0">
                <a:latin typeface="Raleway-Bold"/>
              </a:rPr>
              <a:t>3.2  </a:t>
            </a:r>
            <a:r>
              <a:rPr lang="en-IN" dirty="0" smtClean="0">
                <a:latin typeface="Raleway-Regular"/>
              </a:rPr>
              <a:t>The </a:t>
            </a:r>
            <a:r>
              <a:rPr lang="en-IN" dirty="0">
                <a:latin typeface="Raleway-Regular"/>
              </a:rPr>
              <a:t>IDEATE Model for Opportunity Recognition</a:t>
            </a:r>
            <a:endParaRPr lang="en-IN" dirty="0"/>
          </a:p>
        </p:txBody>
      </p:sp>
      <p:sp>
        <p:nvSpPr>
          <p:cNvPr id="7" name="Rectangle 6"/>
          <p:cNvSpPr/>
          <p:nvPr/>
        </p:nvSpPr>
        <p:spPr>
          <a:xfrm>
            <a:off x="373486" y="5494576"/>
            <a:ext cx="8313313" cy="553998"/>
          </a:xfrm>
          <a:prstGeom prst="rect">
            <a:avLst/>
          </a:prstGeom>
        </p:spPr>
        <p:txBody>
          <a:bodyPr wrap="square">
            <a:spAutoFit/>
          </a:bodyPr>
          <a:lstStyle/>
          <a:p>
            <a:r>
              <a:rPr lang="en-IN" sz="1000" b="1" dirty="0">
                <a:latin typeface="Raleway-Bold"/>
              </a:rPr>
              <a:t>Source: </a:t>
            </a:r>
            <a:r>
              <a:rPr lang="en-IN" sz="1000" dirty="0">
                <a:latin typeface="Raleway-Light"/>
              </a:rPr>
              <a:t>Adapted from Cohen, D. Hsu, D. &amp; </a:t>
            </a:r>
            <a:r>
              <a:rPr lang="en-IN" sz="1000" dirty="0" err="1">
                <a:latin typeface="Raleway-Light"/>
              </a:rPr>
              <a:t>Shinnar</a:t>
            </a:r>
            <a:r>
              <a:rPr lang="en-IN" sz="1000" dirty="0">
                <a:latin typeface="Raleway-Light"/>
              </a:rPr>
              <a:t>, R. (2018) Enhancing Opportunity Identification Skills In </a:t>
            </a:r>
            <a:r>
              <a:rPr lang="en-IN" sz="1000" dirty="0" smtClean="0">
                <a:latin typeface="Raleway-Light"/>
              </a:rPr>
              <a:t>Entrepreneurship Education</a:t>
            </a:r>
            <a:r>
              <a:rPr lang="en-IN" sz="1000" dirty="0">
                <a:latin typeface="Raleway-Light"/>
              </a:rPr>
              <a:t>: A New Approach and Empirical Test (forthcoming); and Ideate: An empirically proven method for identifying </a:t>
            </a:r>
            <a:r>
              <a:rPr lang="en-IN" sz="1000" dirty="0" smtClean="0">
                <a:latin typeface="Raleway-Light"/>
              </a:rPr>
              <a:t>and selecting </a:t>
            </a:r>
            <a:r>
              <a:rPr lang="en-IN" sz="1000" dirty="0">
                <a:latin typeface="Raleway-Light"/>
              </a:rPr>
              <a:t>high potential entrepreneurial ideas. Workbook.</a:t>
            </a:r>
            <a:endParaRPr lang="en-IN" sz="1000" dirty="0"/>
          </a:p>
        </p:txBody>
      </p:sp>
    </p:spTree>
    <p:extLst>
      <p:ext uri="{BB962C8B-B14F-4D97-AF65-F5344CB8AC3E}">
        <p14:creationId xmlns:p14="http://schemas.microsoft.com/office/powerpoint/2010/main" val="998143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3</a:t>
            </a:fld>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9" name="Content Placeholder 8"/>
          <p:cNvSpPr>
            <a:spLocks noGrp="1"/>
          </p:cNvSpPr>
          <p:nvPr>
            <p:ph idx="1"/>
          </p:nvPr>
        </p:nvSpPr>
        <p:spPr/>
        <p:txBody>
          <a:bodyPr>
            <a:normAutofit/>
          </a:bodyPr>
          <a:lstStyle/>
          <a:p>
            <a:pPr marL="0" indent="0">
              <a:buNone/>
            </a:pPr>
            <a:r>
              <a:rPr lang="en-US" dirty="0"/>
              <a:t>What Is an Opportunity? </a:t>
            </a:r>
          </a:p>
          <a:p>
            <a:r>
              <a:rPr lang="en-US" dirty="0"/>
              <a:t>Three central characteristics of </a:t>
            </a:r>
            <a:r>
              <a:rPr lang="en-US" dirty="0" smtClean="0"/>
              <a:t>opportunity:</a:t>
            </a:r>
            <a:endParaRPr lang="en-US" dirty="0"/>
          </a:p>
          <a:p>
            <a:pPr lvl="1"/>
            <a:r>
              <a:rPr lang="en-US" dirty="0"/>
              <a:t>Potential economic </a:t>
            </a:r>
            <a:r>
              <a:rPr lang="en-US" dirty="0" smtClean="0"/>
              <a:t>value.</a:t>
            </a:r>
            <a:endParaRPr lang="en-US" dirty="0"/>
          </a:p>
          <a:p>
            <a:pPr lvl="1"/>
            <a:r>
              <a:rPr lang="en-US" dirty="0"/>
              <a:t>Novelty or </a:t>
            </a:r>
            <a:r>
              <a:rPr lang="en-US" dirty="0" smtClean="0"/>
              <a:t>newness.</a:t>
            </a:r>
            <a:endParaRPr lang="en-US" dirty="0"/>
          </a:p>
          <a:p>
            <a:pPr lvl="1"/>
            <a:r>
              <a:rPr lang="en-US" dirty="0"/>
              <a:t>Perceived </a:t>
            </a:r>
            <a:r>
              <a:rPr lang="en-US" dirty="0" smtClean="0"/>
              <a:t>desirability.</a:t>
            </a:r>
            <a:endParaRPr lang="en-US" dirty="0"/>
          </a:p>
          <a:p>
            <a:endParaRPr lang="en-US" dirty="0"/>
          </a:p>
        </p:txBody>
      </p:sp>
      <p:sp>
        <p:nvSpPr>
          <p:cNvPr id="8" name="Title 7"/>
          <p:cNvSpPr>
            <a:spLocks noGrp="1"/>
          </p:cNvSpPr>
          <p:nvPr>
            <p:ph type="title"/>
          </p:nvPr>
        </p:nvSpPr>
        <p:spPr>
          <a:xfrm>
            <a:off x="457200" y="838200"/>
            <a:ext cx="8229600" cy="1219200"/>
          </a:xfrm>
        </p:spPr>
        <p:txBody>
          <a:bodyPr>
            <a:normAutofit fontScale="90000"/>
          </a:bodyPr>
          <a:lstStyle/>
          <a:p>
            <a:r>
              <a:rPr lang="en-US" dirty="0"/>
              <a:t>The Entrepreneurial Mindset and Opportunity Recognition </a:t>
            </a:r>
            <a:r>
              <a:rPr lang="en-US" sz="2700" dirty="0"/>
              <a:t>(2 of 6)</a:t>
            </a:r>
          </a:p>
        </p:txBody>
      </p:sp>
    </p:spTree>
    <p:extLst>
      <p:ext uri="{BB962C8B-B14F-4D97-AF65-F5344CB8AC3E}">
        <p14:creationId xmlns:p14="http://schemas.microsoft.com/office/powerpoint/2010/main" val="1022369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4</a:t>
            </a:fld>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9" name="Content Placeholder 8"/>
          <p:cNvSpPr>
            <a:spLocks noGrp="1"/>
          </p:cNvSpPr>
          <p:nvPr>
            <p:ph idx="1"/>
          </p:nvPr>
        </p:nvSpPr>
        <p:spPr/>
        <p:txBody>
          <a:bodyPr>
            <a:normAutofit/>
          </a:bodyPr>
          <a:lstStyle/>
          <a:p>
            <a:pPr marL="0" indent="0">
              <a:buNone/>
            </a:pPr>
            <a:r>
              <a:rPr lang="en-US" dirty="0"/>
              <a:t>What Is an Opportunity? </a:t>
            </a:r>
          </a:p>
          <a:p>
            <a:r>
              <a:rPr lang="en-IN" dirty="0"/>
              <a:t>Opportunity: Generating value through unexploited products, services, or </a:t>
            </a:r>
            <a:r>
              <a:rPr lang="en-IN" dirty="0" smtClean="0"/>
              <a:t>processes.</a:t>
            </a:r>
            <a:endParaRPr lang="en-US" dirty="0"/>
          </a:p>
          <a:p>
            <a:r>
              <a:rPr lang="en-US" dirty="0"/>
              <a:t>Forms of </a:t>
            </a:r>
            <a:r>
              <a:rPr lang="en-US" dirty="0" smtClean="0"/>
              <a:t>value:</a:t>
            </a:r>
            <a:endParaRPr lang="en-US" dirty="0"/>
          </a:p>
          <a:p>
            <a:pPr lvl="1"/>
            <a:r>
              <a:rPr lang="en-US" dirty="0"/>
              <a:t>Economic </a:t>
            </a:r>
            <a:r>
              <a:rPr lang="en-US" dirty="0" smtClean="0"/>
              <a:t>value.</a:t>
            </a:r>
            <a:endParaRPr lang="en-US" dirty="0"/>
          </a:p>
          <a:p>
            <a:pPr lvl="1"/>
            <a:r>
              <a:rPr lang="en-US" dirty="0"/>
              <a:t>Social and environmental </a:t>
            </a:r>
            <a:r>
              <a:rPr lang="en-US" dirty="0" smtClean="0"/>
              <a:t>value.</a:t>
            </a:r>
            <a:endParaRPr lang="en-US" dirty="0"/>
          </a:p>
          <a:p>
            <a:pPr marL="457200" lvl="1" indent="0">
              <a:buNone/>
            </a:pPr>
            <a:endParaRPr lang="en-US" dirty="0"/>
          </a:p>
          <a:p>
            <a:pPr lvl="1"/>
            <a:endParaRPr lang="en-US" dirty="0"/>
          </a:p>
          <a:p>
            <a:endParaRPr lang="en-US" dirty="0"/>
          </a:p>
        </p:txBody>
      </p:sp>
      <p:sp>
        <p:nvSpPr>
          <p:cNvPr id="8" name="Title 7"/>
          <p:cNvSpPr>
            <a:spLocks noGrp="1"/>
          </p:cNvSpPr>
          <p:nvPr>
            <p:ph type="title"/>
          </p:nvPr>
        </p:nvSpPr>
        <p:spPr>
          <a:xfrm>
            <a:off x="457200" y="838200"/>
            <a:ext cx="8229600" cy="1219200"/>
          </a:xfrm>
        </p:spPr>
        <p:txBody>
          <a:bodyPr>
            <a:normAutofit fontScale="90000"/>
          </a:bodyPr>
          <a:lstStyle/>
          <a:p>
            <a:r>
              <a:rPr lang="en-US" dirty="0"/>
              <a:t>The Entrepreneurial Mindset and Opportunity Recognition </a:t>
            </a:r>
            <a:r>
              <a:rPr lang="en-US" sz="2700" dirty="0"/>
              <a:t>(3 of 6)</a:t>
            </a:r>
          </a:p>
        </p:txBody>
      </p:sp>
    </p:spTree>
    <p:extLst>
      <p:ext uri="{BB962C8B-B14F-4D97-AF65-F5344CB8AC3E}">
        <p14:creationId xmlns:p14="http://schemas.microsoft.com/office/powerpoint/2010/main" val="3779121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5</a:t>
            </a:fld>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9" name="Content Placeholder 8"/>
          <p:cNvSpPr>
            <a:spLocks noGrp="1"/>
          </p:cNvSpPr>
          <p:nvPr>
            <p:ph idx="1"/>
          </p:nvPr>
        </p:nvSpPr>
        <p:spPr/>
        <p:txBody>
          <a:bodyPr>
            <a:normAutofit/>
          </a:bodyPr>
          <a:lstStyle/>
          <a:p>
            <a:pPr marL="0" indent="0">
              <a:buNone/>
            </a:pPr>
            <a:r>
              <a:rPr lang="en-US" dirty="0"/>
              <a:t>What Is an Opportunity? </a:t>
            </a:r>
          </a:p>
          <a:p>
            <a:r>
              <a:rPr lang="en-US" dirty="0"/>
              <a:t>Envisioning how a product or service can generate </a:t>
            </a:r>
            <a:r>
              <a:rPr lang="en-US" dirty="0" smtClean="0"/>
              <a:t>value. </a:t>
            </a:r>
            <a:endParaRPr lang="en-US" dirty="0"/>
          </a:p>
          <a:p>
            <a:r>
              <a:rPr lang="en-IN" dirty="0"/>
              <a:t>Idea constituting an opportunity must</a:t>
            </a:r>
            <a:endParaRPr lang="en-US" dirty="0"/>
          </a:p>
          <a:p>
            <a:pPr lvl="1"/>
            <a:r>
              <a:rPr lang="en-IN" dirty="0"/>
              <a:t>Be new or </a:t>
            </a:r>
            <a:r>
              <a:rPr lang="en-IN" dirty="0" smtClean="0"/>
              <a:t>unique.</a:t>
            </a:r>
            <a:endParaRPr lang="en-IN" dirty="0"/>
          </a:p>
          <a:p>
            <a:pPr lvl="1"/>
            <a:r>
              <a:rPr lang="en-IN" dirty="0"/>
              <a:t>Involve something that people need or </a:t>
            </a:r>
            <a:r>
              <a:rPr lang="en-IN" dirty="0" smtClean="0"/>
              <a:t>desire.</a:t>
            </a:r>
            <a:endParaRPr lang="en-US" dirty="0"/>
          </a:p>
          <a:p>
            <a:pPr lvl="1"/>
            <a:r>
              <a:rPr lang="en-IN" dirty="0"/>
              <a:t>Solve a </a:t>
            </a:r>
            <a:r>
              <a:rPr lang="en-IN" dirty="0" smtClean="0"/>
              <a:t>problem.</a:t>
            </a:r>
            <a:endParaRPr lang="en-US" dirty="0"/>
          </a:p>
          <a:p>
            <a:endParaRPr lang="en-US" dirty="0"/>
          </a:p>
        </p:txBody>
      </p:sp>
      <p:sp>
        <p:nvSpPr>
          <p:cNvPr id="8" name="Title 7"/>
          <p:cNvSpPr>
            <a:spLocks noGrp="1"/>
          </p:cNvSpPr>
          <p:nvPr>
            <p:ph type="title"/>
          </p:nvPr>
        </p:nvSpPr>
        <p:spPr>
          <a:xfrm>
            <a:off x="457200" y="838200"/>
            <a:ext cx="8229600" cy="1219200"/>
          </a:xfrm>
        </p:spPr>
        <p:txBody>
          <a:bodyPr>
            <a:normAutofit fontScale="90000"/>
          </a:bodyPr>
          <a:lstStyle/>
          <a:p>
            <a:r>
              <a:rPr lang="en-US" dirty="0"/>
              <a:t>The Entrepreneurial Mindset and Opportunity Recognition </a:t>
            </a:r>
            <a:r>
              <a:rPr lang="en-US" sz="2700" dirty="0"/>
              <a:t>(4 of 6)</a:t>
            </a:r>
          </a:p>
        </p:txBody>
      </p:sp>
    </p:spTree>
    <p:extLst>
      <p:ext uri="{BB962C8B-B14F-4D97-AF65-F5344CB8AC3E}">
        <p14:creationId xmlns:p14="http://schemas.microsoft.com/office/powerpoint/2010/main" val="2531430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6</a:t>
            </a:fld>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9" name="Content Placeholder 8"/>
          <p:cNvSpPr>
            <a:spLocks noGrp="1"/>
          </p:cNvSpPr>
          <p:nvPr>
            <p:ph idx="1"/>
          </p:nvPr>
        </p:nvSpPr>
        <p:spPr>
          <a:xfrm>
            <a:off x="457200" y="1828800"/>
            <a:ext cx="8229600" cy="4191000"/>
          </a:xfrm>
        </p:spPr>
        <p:txBody>
          <a:bodyPr>
            <a:normAutofit/>
          </a:bodyPr>
          <a:lstStyle/>
          <a:p>
            <a:pPr marL="0" lvl="1" indent="0">
              <a:buNone/>
            </a:pPr>
            <a:r>
              <a:rPr lang="en-US" sz="3200" dirty="0"/>
              <a:t>Innovation, Invention, Improvement, or Irrelevant?</a:t>
            </a:r>
            <a:endParaRPr lang="en-IN" sz="3200" dirty="0"/>
          </a:p>
          <a:p>
            <a:r>
              <a:rPr lang="en-US" dirty="0"/>
              <a:t>Opportunity recognition: </a:t>
            </a:r>
            <a:r>
              <a:rPr lang="en-US" dirty="0" smtClean="0"/>
              <a:t>Identifying </a:t>
            </a:r>
            <a:r>
              <a:rPr lang="en-US" dirty="0"/>
              <a:t>ideas likely to </a:t>
            </a:r>
            <a:r>
              <a:rPr lang="en-US" dirty="0" smtClean="0"/>
              <a:t>succeed.</a:t>
            </a:r>
            <a:endParaRPr lang="en-US" dirty="0"/>
          </a:p>
          <a:p>
            <a:r>
              <a:rPr lang="en-US" dirty="0"/>
              <a:t>Rating an idea on four different </a:t>
            </a:r>
            <a:r>
              <a:rPr lang="en-US" dirty="0" smtClean="0"/>
              <a:t>dimensions:</a:t>
            </a:r>
            <a:endParaRPr lang="en-US" dirty="0"/>
          </a:p>
          <a:p>
            <a:pPr lvl="1"/>
            <a:r>
              <a:rPr lang="en-US" dirty="0"/>
              <a:t>Innovation: a novel and useful </a:t>
            </a:r>
            <a:r>
              <a:rPr lang="en-US" dirty="0" smtClean="0"/>
              <a:t>product.</a:t>
            </a:r>
            <a:endParaRPr lang="en-US" dirty="0"/>
          </a:p>
          <a:p>
            <a:pPr lvl="1"/>
            <a:endParaRPr lang="en-US" dirty="0"/>
          </a:p>
          <a:p>
            <a:pPr lvl="1"/>
            <a:endParaRPr lang="en-US" dirty="0"/>
          </a:p>
          <a:p>
            <a:endParaRPr lang="en-US" dirty="0"/>
          </a:p>
        </p:txBody>
      </p:sp>
      <p:sp>
        <p:nvSpPr>
          <p:cNvPr id="8" name="Title 7"/>
          <p:cNvSpPr>
            <a:spLocks noGrp="1"/>
          </p:cNvSpPr>
          <p:nvPr>
            <p:ph type="title"/>
          </p:nvPr>
        </p:nvSpPr>
        <p:spPr>
          <a:xfrm>
            <a:off x="457200" y="685800"/>
            <a:ext cx="8229600" cy="1143000"/>
          </a:xfrm>
        </p:spPr>
        <p:txBody>
          <a:bodyPr>
            <a:normAutofit fontScale="90000"/>
          </a:bodyPr>
          <a:lstStyle/>
          <a:p>
            <a:r>
              <a:rPr lang="en-US" dirty="0"/>
              <a:t>The Entrepreneurial Mindset and Opportunity Recognition </a:t>
            </a:r>
            <a:r>
              <a:rPr lang="en-US" sz="2700" dirty="0"/>
              <a:t>(5 of 6)</a:t>
            </a:r>
          </a:p>
        </p:txBody>
      </p:sp>
    </p:spTree>
    <p:extLst>
      <p:ext uri="{BB962C8B-B14F-4D97-AF65-F5344CB8AC3E}">
        <p14:creationId xmlns:p14="http://schemas.microsoft.com/office/powerpoint/2010/main" val="22799787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7</a:t>
            </a:fld>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9" name="Content Placeholder 8"/>
          <p:cNvSpPr>
            <a:spLocks noGrp="1"/>
          </p:cNvSpPr>
          <p:nvPr>
            <p:ph idx="1"/>
          </p:nvPr>
        </p:nvSpPr>
        <p:spPr>
          <a:xfrm>
            <a:off x="457200" y="2057400"/>
            <a:ext cx="8229600" cy="4114800"/>
          </a:xfrm>
        </p:spPr>
        <p:txBody>
          <a:bodyPr>
            <a:normAutofit fontScale="77500" lnSpcReduction="20000"/>
          </a:bodyPr>
          <a:lstStyle/>
          <a:p>
            <a:pPr marL="0" lvl="1" indent="0">
              <a:buNone/>
            </a:pPr>
            <a:r>
              <a:rPr lang="en-US" sz="5100" dirty="0"/>
              <a:t>Innovation, Invention, Improvement, or Irrelevant?</a:t>
            </a:r>
            <a:endParaRPr lang="en-IN" sz="5100" dirty="0"/>
          </a:p>
          <a:p>
            <a:pPr lvl="1"/>
            <a:r>
              <a:rPr lang="en-US" sz="4000" dirty="0" smtClean="0"/>
              <a:t>Inventions</a:t>
            </a:r>
            <a:r>
              <a:rPr lang="en-US" sz="4000" dirty="0"/>
              <a:t>: a novelty for </a:t>
            </a:r>
            <a:r>
              <a:rPr lang="en-US" sz="4000" dirty="0" smtClean="0"/>
              <a:t>customers.</a:t>
            </a:r>
            <a:endParaRPr lang="en-US" sz="4000" dirty="0"/>
          </a:p>
          <a:p>
            <a:pPr lvl="1"/>
            <a:r>
              <a:rPr lang="en-US" sz="4000" dirty="0"/>
              <a:t>Improvement: enhanced existent </a:t>
            </a:r>
            <a:r>
              <a:rPr lang="en-US" sz="4000" dirty="0" smtClean="0"/>
              <a:t>products. </a:t>
            </a:r>
            <a:endParaRPr lang="en-US" sz="4000" dirty="0"/>
          </a:p>
          <a:p>
            <a:pPr lvl="1"/>
            <a:r>
              <a:rPr lang="en-US" sz="4000" dirty="0"/>
              <a:t>The irrelevant category: non-useful </a:t>
            </a:r>
            <a:r>
              <a:rPr lang="en-US" sz="4000" dirty="0" smtClean="0"/>
              <a:t>products.</a:t>
            </a:r>
            <a:endParaRPr lang="en-US" sz="4000" dirty="0"/>
          </a:p>
          <a:p>
            <a:pPr lvl="1"/>
            <a:r>
              <a:rPr lang="en-US" sz="4000" dirty="0"/>
              <a:t>Bizarre inventions can be marketable </a:t>
            </a:r>
            <a:r>
              <a:rPr lang="en-US" sz="4000" dirty="0" smtClean="0"/>
              <a:t>too.</a:t>
            </a:r>
            <a:endParaRPr lang="en-US" sz="4000" dirty="0"/>
          </a:p>
          <a:p>
            <a:pPr lvl="1"/>
            <a:endParaRPr lang="en-US" dirty="0"/>
          </a:p>
          <a:p>
            <a:pPr lvl="1"/>
            <a:endParaRPr lang="en-US" dirty="0"/>
          </a:p>
          <a:p>
            <a:endParaRPr lang="en-US" dirty="0"/>
          </a:p>
        </p:txBody>
      </p:sp>
      <p:sp>
        <p:nvSpPr>
          <p:cNvPr id="8" name="Title 7"/>
          <p:cNvSpPr>
            <a:spLocks noGrp="1"/>
          </p:cNvSpPr>
          <p:nvPr>
            <p:ph type="title"/>
          </p:nvPr>
        </p:nvSpPr>
        <p:spPr>
          <a:xfrm>
            <a:off x="457200" y="685800"/>
            <a:ext cx="8229600" cy="1143000"/>
          </a:xfrm>
        </p:spPr>
        <p:txBody>
          <a:bodyPr>
            <a:normAutofit fontScale="90000"/>
          </a:bodyPr>
          <a:lstStyle/>
          <a:p>
            <a:r>
              <a:rPr lang="en-US" dirty="0"/>
              <a:t>The Entrepreneurial Mindset and Opportunity Recognition </a:t>
            </a:r>
            <a:r>
              <a:rPr lang="en-US" sz="2700" dirty="0"/>
              <a:t>(6 of 6)</a:t>
            </a:r>
          </a:p>
        </p:txBody>
      </p:sp>
    </p:spTree>
    <p:extLst>
      <p:ext uri="{BB962C8B-B14F-4D97-AF65-F5344CB8AC3E}">
        <p14:creationId xmlns:p14="http://schemas.microsoft.com/office/powerpoint/2010/main" val="283178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838200"/>
            <a:ext cx="8229600" cy="1371600"/>
          </a:xfrm>
        </p:spPr>
        <p:txBody>
          <a:bodyPr>
            <a:normAutofit fontScale="90000"/>
          </a:bodyPr>
          <a:lstStyle/>
          <a:p>
            <a:r>
              <a:rPr lang="en-US" dirty="0"/>
              <a:t>Opportunities Start with Thousands of Ideas </a:t>
            </a:r>
            <a:r>
              <a:rPr lang="en-US" sz="2700" dirty="0"/>
              <a:t>(1 of 4)</a:t>
            </a:r>
          </a:p>
        </p:txBody>
      </p:sp>
      <p:sp>
        <p:nvSpPr>
          <p:cNvPr id="9" name="Content Placeholder 8"/>
          <p:cNvSpPr>
            <a:spLocks noGrp="1"/>
          </p:cNvSpPr>
          <p:nvPr>
            <p:ph idx="1"/>
          </p:nvPr>
        </p:nvSpPr>
        <p:spPr>
          <a:xfrm>
            <a:off x="457200" y="2209800"/>
            <a:ext cx="8229600" cy="3962400"/>
          </a:xfrm>
        </p:spPr>
        <p:txBody>
          <a:bodyPr>
            <a:normAutofit/>
          </a:bodyPr>
          <a:lstStyle/>
          <a:p>
            <a:r>
              <a:rPr lang="en-US" dirty="0"/>
              <a:t>Idea generation is the first step </a:t>
            </a:r>
            <a:r>
              <a:rPr lang="en-US" dirty="0" smtClean="0"/>
              <a:t>toward </a:t>
            </a:r>
            <a:r>
              <a:rPr lang="en-US" dirty="0"/>
              <a:t>finding strong </a:t>
            </a:r>
            <a:r>
              <a:rPr lang="en-US" dirty="0" smtClean="0"/>
              <a:t>opportunity.</a:t>
            </a:r>
            <a:endParaRPr lang="en-US" dirty="0"/>
          </a:p>
          <a:p>
            <a:r>
              <a:rPr lang="en-US" dirty="0" smtClean="0"/>
              <a:t>Important </a:t>
            </a:r>
            <a:r>
              <a:rPr lang="en-US" dirty="0"/>
              <a:t>to embrace the openness of an entrepreneurial </a:t>
            </a:r>
            <a:r>
              <a:rPr lang="en-US" dirty="0" smtClean="0"/>
              <a:t>mindset.</a:t>
            </a:r>
            <a:endParaRPr lang="en-US" dirty="0"/>
          </a:p>
          <a:p>
            <a:r>
              <a:rPr lang="en-US" dirty="0"/>
              <a:t>The initial difficulty lies in ascertaining whether an idea is a good or bad </a:t>
            </a:r>
            <a:r>
              <a:rPr lang="en-US" dirty="0" smtClean="0"/>
              <a:t>one. </a:t>
            </a:r>
            <a:endParaRPr lang="en-US" dirty="0"/>
          </a:p>
          <a:p>
            <a:endParaRPr lang="en-US" dirty="0"/>
          </a:p>
          <a:p>
            <a:pPr lvl="1"/>
            <a:endParaRPr lang="en-US" dirty="0"/>
          </a:p>
          <a:p>
            <a:pPr lvl="1"/>
            <a:endParaRPr lang="en-US" dirty="0"/>
          </a:p>
          <a:p>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8</a:t>
            </a:fld>
            <a:endParaRPr lang="en-US" dirty="0"/>
          </a:p>
        </p:txBody>
      </p:sp>
    </p:spTree>
    <p:extLst>
      <p:ext uri="{BB962C8B-B14F-4D97-AF65-F5344CB8AC3E}">
        <p14:creationId xmlns:p14="http://schemas.microsoft.com/office/powerpoint/2010/main" val="1717591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9</a:t>
            </a:fld>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9" name="Content Placeholder 8"/>
          <p:cNvSpPr>
            <a:spLocks noGrp="1"/>
          </p:cNvSpPr>
          <p:nvPr>
            <p:ph idx="1"/>
          </p:nvPr>
        </p:nvSpPr>
        <p:spPr>
          <a:xfrm>
            <a:off x="457200" y="1905000"/>
            <a:ext cx="8229600" cy="4267200"/>
          </a:xfrm>
        </p:spPr>
        <p:txBody>
          <a:bodyPr>
            <a:normAutofit/>
          </a:bodyPr>
          <a:lstStyle/>
          <a:p>
            <a:pPr marL="0" indent="0">
              <a:buNone/>
            </a:pPr>
            <a:r>
              <a:rPr lang="en-US" dirty="0"/>
              <a:t>The Myth of the Isolated Inventor </a:t>
            </a:r>
          </a:p>
          <a:p>
            <a:r>
              <a:rPr lang="en-US" dirty="0"/>
              <a:t>Ideas don’t spring fully formed into our </a:t>
            </a:r>
            <a:r>
              <a:rPr lang="en-US" dirty="0" smtClean="0"/>
              <a:t>minds.</a:t>
            </a:r>
            <a:endParaRPr lang="en-US" dirty="0"/>
          </a:p>
          <a:p>
            <a:r>
              <a:rPr lang="en-US" dirty="0"/>
              <a:t>Well-known inventions were worked upon in </a:t>
            </a:r>
            <a:r>
              <a:rPr lang="en-US" dirty="0" smtClean="0"/>
              <a:t>collaboration.</a:t>
            </a:r>
            <a:endParaRPr lang="en-US" dirty="0"/>
          </a:p>
          <a:p>
            <a:r>
              <a:rPr lang="en-US" dirty="0"/>
              <a:t>There is little reason to credit one person for the creation of a product or </a:t>
            </a:r>
            <a:r>
              <a:rPr lang="en-US" dirty="0" smtClean="0"/>
              <a:t>service.</a:t>
            </a:r>
            <a:endParaRPr lang="en-US" dirty="0"/>
          </a:p>
          <a:p>
            <a:pPr lvl="1"/>
            <a:endParaRPr lang="en-US" dirty="0"/>
          </a:p>
          <a:p>
            <a:endParaRPr lang="en-US" dirty="0"/>
          </a:p>
        </p:txBody>
      </p:sp>
      <p:sp>
        <p:nvSpPr>
          <p:cNvPr id="8" name="Title 7"/>
          <p:cNvSpPr>
            <a:spLocks noGrp="1"/>
          </p:cNvSpPr>
          <p:nvPr>
            <p:ph type="title"/>
          </p:nvPr>
        </p:nvSpPr>
        <p:spPr>
          <a:xfrm>
            <a:off x="457200" y="685800"/>
            <a:ext cx="8229600" cy="1219200"/>
          </a:xfrm>
        </p:spPr>
        <p:txBody>
          <a:bodyPr>
            <a:normAutofit fontScale="90000"/>
          </a:bodyPr>
          <a:lstStyle/>
          <a:p>
            <a:r>
              <a:rPr lang="en-US" dirty="0"/>
              <a:t>Opportunities Start with Thousands of Ideas </a:t>
            </a:r>
            <a:r>
              <a:rPr lang="en-US" sz="2700" dirty="0"/>
              <a:t>(2 of 4)</a:t>
            </a:r>
          </a:p>
        </p:txBody>
      </p:sp>
    </p:spTree>
    <p:extLst>
      <p:ext uri="{BB962C8B-B14F-4D97-AF65-F5344CB8AC3E}">
        <p14:creationId xmlns:p14="http://schemas.microsoft.com/office/powerpoint/2010/main" val="13488503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1161</TotalTime>
  <Words>4853</Words>
  <Application>Microsoft Office PowerPoint</Application>
  <PresentationFormat>On-screen Show (4:3)</PresentationFormat>
  <Paragraphs>397</Paragraphs>
  <Slides>23</Slides>
  <Notes>23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Calibri</vt:lpstr>
      <vt:lpstr>Raleway-Bold</vt:lpstr>
      <vt:lpstr>Raleway-Light</vt:lpstr>
      <vt:lpstr>Raleway-LightItalic</vt:lpstr>
      <vt:lpstr>Raleway-Regular</vt:lpstr>
      <vt:lpstr>Times New Roman</vt:lpstr>
      <vt:lpstr>Office Theme</vt:lpstr>
      <vt:lpstr>Chapter 3: Creating and Recognizing New Opportunities</vt:lpstr>
      <vt:lpstr>The Entrepreneurial Mindset and Opportunity Recognition (1 of 6)</vt:lpstr>
      <vt:lpstr>The Entrepreneurial Mindset and Opportunity Recognition (2 of 6)</vt:lpstr>
      <vt:lpstr>The Entrepreneurial Mindset and Opportunity Recognition (3 of 6)</vt:lpstr>
      <vt:lpstr>The Entrepreneurial Mindset and Opportunity Recognition (4 of 6)</vt:lpstr>
      <vt:lpstr>The Entrepreneurial Mindset and Opportunity Recognition (5 of 6)</vt:lpstr>
      <vt:lpstr>The Entrepreneurial Mindset and Opportunity Recognition (6 of 6)</vt:lpstr>
      <vt:lpstr>Opportunities Start with Thousands of Ideas (1 of 4)</vt:lpstr>
      <vt:lpstr>Opportunities Start with Thousands of Ideas (2 of 4)</vt:lpstr>
      <vt:lpstr>Opportunities Start with Thousands of Ideas (3 of 4)</vt:lpstr>
      <vt:lpstr>Opportunities Start with Thousands of Ideas (4 of 4)</vt:lpstr>
      <vt:lpstr>Four Pathways to Opportunity Identification (1 of 3)</vt:lpstr>
      <vt:lpstr>Four Pathways to Opportunity Identification (2 of 3)</vt:lpstr>
      <vt:lpstr>Four Pathways to Opportunity Identification (3 of 3)</vt:lpstr>
      <vt:lpstr>Opportunities through Alertness, Prior Knowledge and Pattern Recognition (1 of 7)</vt:lpstr>
      <vt:lpstr>Opportunities through Alertness, Prior Knowledge and Pattern Recognition (2 of 7)</vt:lpstr>
      <vt:lpstr>Opportunities through Alertness, Prior Knowledge and Pattern Recognition (3 of 7)</vt:lpstr>
      <vt:lpstr>Opportunities through Alertness, Prior Knowledge and Pattern Recognition (4 of 7)</vt:lpstr>
      <vt:lpstr>Opportunities through Alertness, Prior Knowledge and Pattern Recognition (5 of 7)</vt:lpstr>
      <vt:lpstr>Opportunities through Alertness, Prior Knowledge and Pattern Recognition (6 of 7)</vt:lpstr>
      <vt:lpstr>Opportunities through Alertness, Prior Knowledge and Pattern Recognition (7 of 7)</vt:lpstr>
      <vt:lpstr>From Idea Generation to Opportunity Recognition (1 of 4)</vt:lpstr>
      <vt:lpstr>From Idea Generation to Opportunity Recognition (2 of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Ancheta, Katie</dc:creator>
  <cp:lastModifiedBy>Kelly DeRosa</cp:lastModifiedBy>
  <cp:revision>122</cp:revision>
  <dcterms:created xsi:type="dcterms:W3CDTF">2006-08-16T00:00:00Z</dcterms:created>
  <dcterms:modified xsi:type="dcterms:W3CDTF">2019-11-22T19:50:01Z</dcterms:modified>
</cp:coreProperties>
</file>