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257" r:id="rId3"/>
    <p:sldId id="315" r:id="rId4"/>
    <p:sldId id="316" r:id="rId5"/>
    <p:sldId id="317" r:id="rId6"/>
    <p:sldId id="318" r:id="rId7"/>
    <p:sldId id="340" r:id="rId8"/>
    <p:sldId id="319" r:id="rId9"/>
    <p:sldId id="321" r:id="rId10"/>
    <p:sldId id="322" r:id="rId11"/>
    <p:sldId id="323" r:id="rId12"/>
    <p:sldId id="324" r:id="rId13"/>
    <p:sldId id="326" r:id="rId14"/>
    <p:sldId id="327" r:id="rId15"/>
    <p:sldId id="328" r:id="rId16"/>
    <p:sldId id="329" r:id="rId17"/>
    <p:sldId id="330" r:id="rId18"/>
    <p:sldId id="331" r:id="rId19"/>
    <p:sldId id="332" r:id="rId20"/>
    <p:sldId id="333" r:id="rId21"/>
    <p:sldId id="342" r:id="rId22"/>
    <p:sldId id="334" r:id="rId23"/>
    <p:sldId id="335" r:id="rId24"/>
    <p:sldId id="336" r:id="rId25"/>
    <p:sldId id="337" r:id="rId26"/>
    <p:sldId id="343" r:id="rId27"/>
    <p:sldId id="338" r:id="rId28"/>
    <p:sldId id="33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lini Ganguly" initials="NG"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558" autoAdjust="0"/>
  </p:normalViewPr>
  <p:slideViewPr>
    <p:cSldViewPr>
      <p:cViewPr varScale="1">
        <p:scale>
          <a:sx n="84" d="100"/>
          <a:sy n="84" d="100"/>
        </p:scale>
        <p:origin x="77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11/21/2019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a:t>
            </a:fld>
            <a:endParaRPr lang="en-US" dirty="0"/>
          </a:p>
        </p:txBody>
      </p:sp>
    </p:spTree>
    <p:extLst>
      <p:ext uri="{BB962C8B-B14F-4D97-AF65-F5344CB8AC3E}">
        <p14:creationId xmlns:p14="http://schemas.microsoft.com/office/powerpoint/2010/main" val="3581899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a:t>
            </a:r>
            <a:r>
              <a:rPr lang="en-IN" dirty="0"/>
              <a:t> 6</a:t>
            </a:r>
            <a:r>
              <a:rPr lang="en-IN" baseline="0" dirty="0"/>
              <a:t>.4 </a:t>
            </a:r>
            <a:r>
              <a:rPr lang="en-US" sz="1200" kern="1200" dirty="0">
                <a:solidFill>
                  <a:schemeClr val="tx1"/>
                </a:solidFill>
                <a:effectLst/>
                <a:latin typeface="+mn-lt"/>
                <a:ea typeface="+mn-ea"/>
                <a:cs typeface="+mn-cs"/>
              </a:rPr>
              <a:t>Find your target customer. </a:t>
            </a:r>
            <a:endParaRPr lang="en-IN" sz="1200" kern="1200" dirty="0">
              <a:solidFill>
                <a:schemeClr val="tx1"/>
              </a:solidFill>
              <a:effectLst/>
              <a:latin typeface="+mn-lt"/>
              <a:ea typeface="+mn-ea"/>
              <a:cs typeface="+mn-cs"/>
            </a:endParaRPr>
          </a:p>
          <a:p>
            <a:pPr lvl="0"/>
            <a:endParaRPr lang="en-IN" sz="1200" kern="1200" dirty="0">
              <a:solidFill>
                <a:schemeClr val="tx1"/>
              </a:solidFill>
              <a:effectLst/>
              <a:latin typeface="+mn-lt"/>
              <a:ea typeface="+mn-ea"/>
              <a:cs typeface="+mn-cs"/>
            </a:endParaRPr>
          </a:p>
          <a:p>
            <a:r>
              <a:rPr lang="en-US" dirty="0"/>
              <a:t>Five market categories of potential customers: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latin typeface="+mn-lt"/>
                <a:ea typeface="+mn-ea"/>
                <a:cs typeface="+mn-cs"/>
              </a:rPr>
              <a:t>Early majority (next 34 </a:t>
            </a:r>
            <a:r>
              <a:rPr lang="en-US" sz="1200" kern="1200" dirty="0" smtClean="0">
                <a:solidFill>
                  <a:schemeClr val="tx1"/>
                </a:solidFill>
                <a:latin typeface="+mn-lt"/>
                <a:ea typeface="+mn-ea"/>
                <a:cs typeface="+mn-cs"/>
              </a:rPr>
              <a:t>percent </a:t>
            </a:r>
            <a:r>
              <a:rPr lang="en-US" sz="1200" kern="1200" dirty="0">
                <a:solidFill>
                  <a:schemeClr val="tx1"/>
                </a:solidFill>
                <a:latin typeface="+mn-lt"/>
                <a:ea typeface="+mn-ea"/>
                <a:cs typeface="+mn-cs"/>
              </a:rPr>
              <a:t>of customers): People in this category tend to take interest in a new product as it begins to have mass market appeal; they are both practical and extremely risk-averse, preferring to wait and see how others view the technology before they buy it themselves.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latin typeface="+mn-lt"/>
                <a:ea typeface="+mn-ea"/>
                <a:cs typeface="+mn-cs"/>
              </a:rPr>
              <a:t>Late majority (next 34 </a:t>
            </a:r>
            <a:r>
              <a:rPr lang="en-US" sz="1200" kern="1200" dirty="0" smtClean="0">
                <a:solidFill>
                  <a:schemeClr val="tx1"/>
                </a:solidFill>
                <a:latin typeface="+mn-lt"/>
                <a:ea typeface="+mn-ea"/>
                <a:cs typeface="+mn-cs"/>
              </a:rPr>
              <a:t>percent </a:t>
            </a:r>
            <a:r>
              <a:rPr lang="en-US" sz="1200" kern="1200" dirty="0">
                <a:solidFill>
                  <a:schemeClr val="tx1"/>
                </a:solidFill>
                <a:latin typeface="+mn-lt"/>
                <a:ea typeface="+mn-ea"/>
                <a:cs typeface="+mn-cs"/>
              </a:rPr>
              <a:t>of customers): These customers are typically skeptical, pessimistic, </a:t>
            </a:r>
            <a:r>
              <a:rPr lang="en-US" sz="1200" kern="1200" dirty="0" smtClean="0">
                <a:solidFill>
                  <a:schemeClr val="tx1"/>
                </a:solidFill>
                <a:latin typeface="+mn-lt"/>
                <a:ea typeface="+mn-ea"/>
                <a:cs typeface="+mn-cs"/>
              </a:rPr>
              <a:t>risk-averse, </a:t>
            </a:r>
            <a:r>
              <a:rPr lang="en-US" sz="1200" kern="1200" dirty="0">
                <a:solidFill>
                  <a:schemeClr val="tx1"/>
                </a:solidFill>
                <a:latin typeface="+mn-lt"/>
                <a:ea typeface="+mn-ea"/>
                <a:cs typeface="+mn-cs"/>
              </a:rPr>
              <a:t>and less affluent than the previous groups.</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latin typeface="+mn-lt"/>
                <a:ea typeface="+mn-ea"/>
                <a:cs typeface="+mn-cs"/>
              </a:rPr>
              <a:t>Laggards (final 16 </a:t>
            </a:r>
            <a:r>
              <a:rPr lang="en-US" sz="1200" kern="1200" dirty="0" smtClean="0">
                <a:solidFill>
                  <a:schemeClr val="tx1"/>
                </a:solidFill>
                <a:latin typeface="+mn-lt"/>
                <a:ea typeface="+mn-ea"/>
                <a:cs typeface="+mn-cs"/>
              </a:rPr>
              <a:t>percent </a:t>
            </a:r>
            <a:r>
              <a:rPr lang="en-US" sz="1200" kern="1200" dirty="0">
                <a:solidFill>
                  <a:schemeClr val="tx1"/>
                </a:solidFill>
                <a:latin typeface="+mn-lt"/>
                <a:ea typeface="+mn-ea"/>
                <a:cs typeface="+mn-cs"/>
              </a:rPr>
              <a:t>of customers): People in this final category are the last to adopt a new innovation. They tend to have a negative attitude </a:t>
            </a:r>
            <a:r>
              <a:rPr lang="en-US" sz="1200" kern="1200" dirty="0" smtClean="0">
                <a:solidFill>
                  <a:schemeClr val="tx1"/>
                </a:solidFill>
                <a:latin typeface="+mn-lt"/>
                <a:ea typeface="+mn-ea"/>
                <a:cs typeface="+mn-cs"/>
              </a:rPr>
              <a:t>toward </a:t>
            </a:r>
            <a:r>
              <a:rPr lang="en-US" sz="1200" kern="1200" dirty="0">
                <a:solidFill>
                  <a:schemeClr val="tx1"/>
                </a:solidFill>
                <a:latin typeface="+mn-lt"/>
                <a:ea typeface="+mn-ea"/>
                <a:cs typeface="+mn-cs"/>
              </a:rPr>
              <a:t>technology in general and have a strong aversion to change.</a:t>
            </a:r>
            <a:endParaRPr lang="en-IN" sz="1200" kern="1200" dirty="0">
              <a:solidFill>
                <a:schemeClr val="tx1"/>
              </a:solidFill>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ideal case scenario would be all five categories in the adoption life cycle: </a:t>
            </a:r>
            <a:r>
              <a:rPr lang="en-US" sz="1200" kern="1200" dirty="0">
                <a:solidFill>
                  <a:schemeClr val="tx1"/>
                </a:solidFill>
                <a:effectLst/>
                <a:latin typeface="+mn-lt"/>
                <a:ea typeface="+mn-ea"/>
                <a:cs typeface="+mn-cs"/>
              </a:rPr>
              <a:t>In an ideal world, all five categories of customers in the adoption life cycle would adopt the new innovation, but of course, this is not the case</a:t>
            </a:r>
            <a:r>
              <a:rPr lang="en-US"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10</a:t>
            </a:fld>
            <a:endParaRPr lang="en-US" dirty="0"/>
          </a:p>
        </p:txBody>
      </p:sp>
    </p:spTree>
    <p:extLst>
      <p:ext uri="{BB962C8B-B14F-4D97-AF65-F5344CB8AC3E}">
        <p14:creationId xmlns:p14="http://schemas.microsoft.com/office/powerpoint/2010/main" val="949253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IN" baseline="0" dirty="0"/>
              <a:t>6.4 </a:t>
            </a:r>
            <a:r>
              <a:rPr lang="en-US" sz="1200" kern="1200" dirty="0">
                <a:solidFill>
                  <a:schemeClr val="tx1"/>
                </a:solidFill>
                <a:effectLst/>
                <a:latin typeface="+mn-lt"/>
                <a:ea typeface="+mn-ea"/>
                <a:cs typeface="+mn-cs"/>
              </a:rPr>
              <a:t>Find your target customer. </a:t>
            </a:r>
            <a:endParaRPr lang="en-IN" sz="1200" kern="1200" dirty="0">
              <a:solidFill>
                <a:schemeClr val="tx1"/>
              </a:solidFill>
              <a:effectLst/>
              <a:latin typeface="+mn-lt"/>
              <a:ea typeface="+mn-ea"/>
              <a:cs typeface="+mn-cs"/>
            </a:endParaRPr>
          </a:p>
          <a:p>
            <a:pPr lvl="0"/>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Transition </a:t>
            </a:r>
            <a:r>
              <a:rPr lang="en-US" dirty="0"/>
              <a:t>between early adopters and the early </a:t>
            </a:r>
            <a:r>
              <a:rPr lang="en-US" dirty="0" smtClean="0"/>
              <a:t>majority: </a:t>
            </a:r>
            <a:r>
              <a:rPr lang="en-US" sz="1200" kern="1200" dirty="0">
                <a:solidFill>
                  <a:schemeClr val="tx1"/>
                </a:solidFill>
                <a:effectLst/>
                <a:latin typeface="+mn-lt"/>
                <a:ea typeface="+mn-ea"/>
                <a:cs typeface="+mn-cs"/>
              </a:rPr>
              <a:t>High-tech and marketing expert Geoffery Moore identified some cracks between each phase of the adoption life cycle; according to him, the biggest difficulty is making the transition between early adopters and the early </a:t>
            </a:r>
            <a:r>
              <a:rPr lang="en-US" sz="1200" kern="1200" dirty="0" smtClean="0">
                <a:solidFill>
                  <a:schemeClr val="tx1"/>
                </a:solidFill>
                <a:effectLst/>
                <a:latin typeface="+mn-lt"/>
                <a:ea typeface="+mn-ea"/>
                <a:cs typeface="+mn-cs"/>
              </a:rPr>
              <a:t>majority</a:t>
            </a:r>
            <a:r>
              <a:rPr lang="en-US" sz="1200" b="0" i="0" u="none" strike="noStrike" kern="1200" baseline="0" dirty="0" smtClean="0">
                <a:solidFill>
                  <a:schemeClr val="tx1"/>
                </a:solidFill>
                <a:latin typeface="+mn-lt"/>
                <a:ea typeface="+mn-ea"/>
                <a:cs typeface="+mn-cs"/>
              </a:rPr>
              <a:t>—</a:t>
            </a:r>
            <a:r>
              <a:rPr lang="en-US" sz="1200" kern="1200" dirty="0" smtClean="0">
                <a:solidFill>
                  <a:schemeClr val="tx1"/>
                </a:solidFill>
                <a:effectLst/>
                <a:latin typeface="+mn-lt"/>
                <a:ea typeface="+mn-ea"/>
                <a:cs typeface="+mn-cs"/>
              </a:rPr>
              <a:t>he </a:t>
            </a:r>
            <a:r>
              <a:rPr lang="en-US" sz="1200" kern="1200" dirty="0">
                <a:solidFill>
                  <a:schemeClr val="tx1"/>
                </a:solidFill>
                <a:effectLst/>
                <a:latin typeface="+mn-lt"/>
                <a:ea typeface="+mn-ea"/>
                <a:cs typeface="+mn-cs"/>
              </a:rPr>
              <a:t>calls this the “</a:t>
            </a:r>
            <a:r>
              <a:rPr lang="en-US" sz="1200" kern="1200" dirty="0" smtClean="0">
                <a:solidFill>
                  <a:schemeClr val="tx1"/>
                </a:solidFill>
                <a:effectLst/>
                <a:latin typeface="+mn-lt"/>
                <a:ea typeface="+mn-ea"/>
                <a:cs typeface="+mn-cs"/>
              </a:rPr>
              <a:t>chasm.”</a:t>
            </a:r>
            <a:endParaRPr lang="en-IN" sz="1200" kern="1200" dirty="0">
              <a:solidFill>
                <a:schemeClr val="tx1"/>
              </a:solidFill>
              <a:effectLst/>
              <a:latin typeface="+mn-lt"/>
              <a:ea typeface="+mn-ea"/>
              <a:cs typeface="+mn-cs"/>
            </a:endParaRP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Crossing the chasm involves focusing your resources on the beachhead market: </a:t>
            </a:r>
            <a:r>
              <a:rPr lang="en-US" sz="1200" kern="1200" dirty="0">
                <a:solidFill>
                  <a:schemeClr val="tx1"/>
                </a:solidFill>
                <a:effectLst/>
                <a:latin typeface="+mn-lt"/>
                <a:ea typeface="+mn-ea"/>
                <a:cs typeface="+mn-cs"/>
              </a:rPr>
              <a:t>Crossing the chasm involves focusing your resources on a single, primary market first, known as a </a:t>
            </a:r>
            <a:r>
              <a:rPr lang="en-US" sz="1200" i="1" kern="1200" dirty="0">
                <a:solidFill>
                  <a:schemeClr val="tx1"/>
                </a:solidFill>
                <a:effectLst/>
                <a:latin typeface="+mn-lt"/>
                <a:ea typeface="+mn-ea"/>
                <a:cs typeface="+mn-cs"/>
              </a:rPr>
              <a:t>beachhead market </a:t>
            </a:r>
            <a:r>
              <a:rPr lang="en-US" sz="1200" kern="1200" dirty="0">
                <a:solidFill>
                  <a:schemeClr val="tx1"/>
                </a:solidFill>
                <a:effectLst/>
                <a:latin typeface="+mn-lt"/>
                <a:ea typeface="+mn-ea"/>
                <a:cs typeface="+mn-cs"/>
              </a:rPr>
              <a:t>before winning over that market, and then using that momentum to dominate larger markets.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key to generating a </a:t>
            </a:r>
            <a:r>
              <a:rPr lang="en-US" dirty="0" smtClean="0"/>
              <a:t>larger </a:t>
            </a:r>
            <a:r>
              <a:rPr lang="en-US" dirty="0"/>
              <a:t>following: </a:t>
            </a:r>
            <a:r>
              <a:rPr lang="en-US" sz="1200" kern="1200" dirty="0">
                <a:solidFill>
                  <a:schemeClr val="tx1"/>
                </a:solidFill>
                <a:effectLst/>
                <a:latin typeface="+mn-lt"/>
                <a:ea typeface="+mn-ea"/>
                <a:cs typeface="+mn-cs"/>
              </a:rPr>
              <a:t>Finding your beachhead market is key to attacking other markets which will generate a larger following.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Three factors define a beachhead market: </a:t>
            </a:r>
          </a:p>
          <a:p>
            <a:pPr lvl="0"/>
            <a:r>
              <a:rPr lang="en-US" sz="1200" kern="1200" dirty="0">
                <a:solidFill>
                  <a:schemeClr val="tx1"/>
                </a:solidFill>
                <a:effectLst/>
                <a:latin typeface="+mn-lt"/>
                <a:ea typeface="+mn-ea"/>
                <a:cs typeface="+mn-cs"/>
              </a:rPr>
              <a:t>a. The customers in that market buy similar </a:t>
            </a:r>
            <a:r>
              <a:rPr lang="en-US" sz="1200" kern="1200" dirty="0" smtClean="0">
                <a:solidFill>
                  <a:schemeClr val="tx1"/>
                </a:solidFill>
                <a:effectLst/>
                <a:latin typeface="+mn-lt"/>
                <a:ea typeface="+mn-ea"/>
                <a:cs typeface="+mn-cs"/>
              </a:rPr>
              <a:t>products.</a:t>
            </a:r>
            <a:endParaRPr lang="en-IN"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b. Those customers have similar expectations of value.</a:t>
            </a:r>
            <a:endParaRPr lang="en-IN"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 The customers use word of mouth to communicate to others in similar regions or professional organizations. </a:t>
            </a: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11</a:t>
            </a:fld>
            <a:endParaRPr lang="en-US" dirty="0"/>
          </a:p>
        </p:txBody>
      </p:sp>
    </p:spTree>
    <p:extLst>
      <p:ext uri="{BB962C8B-B14F-4D97-AF65-F5344CB8AC3E}">
        <p14:creationId xmlns:p14="http://schemas.microsoft.com/office/powerpoint/2010/main" val="3449300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IN" baseline="0" dirty="0"/>
              <a:t>6.4 </a:t>
            </a:r>
            <a:r>
              <a:rPr lang="en-US" sz="1200" kern="1200" dirty="0">
                <a:solidFill>
                  <a:schemeClr val="tx1"/>
                </a:solidFill>
                <a:effectLst/>
                <a:latin typeface="+mn-lt"/>
                <a:ea typeface="+mn-ea"/>
                <a:cs typeface="+mn-cs"/>
              </a:rPr>
              <a:t>Find your target customer. </a:t>
            </a:r>
            <a:endParaRPr lang="en-IN" sz="1200" kern="1200" dirty="0">
              <a:solidFill>
                <a:schemeClr val="tx1"/>
              </a:solidFill>
              <a:effectLst/>
              <a:latin typeface="+mn-lt"/>
              <a:ea typeface="+mn-ea"/>
              <a:cs typeface="+mn-cs"/>
            </a:endParaRPr>
          </a:p>
          <a:p>
            <a:pPr lvl="0"/>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three steps to successfully cross the chasm: </a:t>
            </a:r>
            <a:r>
              <a:rPr lang="en-US" sz="1200" kern="1200" dirty="0">
                <a:solidFill>
                  <a:schemeClr val="tx1"/>
                </a:solidFill>
                <a:effectLst/>
                <a:latin typeface="+mn-lt"/>
                <a:ea typeface="+mn-ea"/>
                <a:cs typeface="+mn-cs"/>
              </a:rPr>
              <a:t>Once you have identified your beachhead market, then you can use the following three steps to successfully cross the chasm: </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Create the entire product first: </a:t>
            </a:r>
            <a:r>
              <a:rPr lang="en-US" sz="1200" kern="1200" dirty="0">
                <a:solidFill>
                  <a:schemeClr val="tx1"/>
                </a:solidFill>
                <a:effectLst/>
                <a:latin typeface="+mn-lt"/>
                <a:ea typeface="+mn-ea"/>
                <a:cs typeface="+mn-cs"/>
              </a:rPr>
              <a:t>While your early adopters may be forgiving of a few glitches, your early majority won’t; this is why it is so important to make sure your product is whole before you launch it.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Position the product: </a:t>
            </a:r>
            <a:r>
              <a:rPr lang="en-US" sz="1200" kern="1200" dirty="0">
                <a:solidFill>
                  <a:schemeClr val="tx1"/>
                </a:solidFill>
                <a:effectLst/>
                <a:latin typeface="+mn-lt"/>
                <a:ea typeface="+mn-ea"/>
                <a:cs typeface="+mn-cs"/>
              </a:rPr>
              <a:t>As the early majority tend to be pragmatists, it is important to position your product to this audience by emphasizing its value; this might involve showcasing the market share captured to date, sharing details of third-party support, providing professional endorsements, and mentioning any press coverage.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Distribute the product through the right channels: </a:t>
            </a:r>
            <a:r>
              <a:rPr lang="en-US" sz="1200" kern="1200" dirty="0">
                <a:solidFill>
                  <a:schemeClr val="tx1"/>
                </a:solidFill>
                <a:effectLst/>
                <a:latin typeface="+mn-lt"/>
                <a:ea typeface="+mn-ea"/>
                <a:cs typeface="+mn-cs"/>
              </a:rPr>
              <a:t>Penetrating the initial target segment requires direct sales and support to explain the benefits of the product; direct sales is the least expensive and best way to create demand.</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Moore has refined three steps, by using the analogy of a bowling alley: </a:t>
            </a:r>
            <a:endParaRPr lang="en-IN" dirty="0"/>
          </a:p>
          <a:p>
            <a:pPr marL="228600" lvl="0" indent="-228600">
              <a:buAutoNum type="alphaLcPeriod"/>
            </a:pPr>
            <a:r>
              <a:rPr lang="en-US" sz="1200" kern="1200" dirty="0">
                <a:solidFill>
                  <a:schemeClr val="tx1"/>
                </a:solidFill>
                <a:effectLst/>
                <a:latin typeface="+mn-lt"/>
                <a:ea typeface="+mn-ea"/>
                <a:cs typeface="+mn-cs"/>
              </a:rPr>
              <a:t>The Tornado: Moore suggests that if the bowling strategy is executed successfully, then your product and your business may enter a tornado which means your product is in high demand and your business is experiencing rapid growth and during this period, it is essential to meet customer demand and ship the product efficiently. </a:t>
            </a:r>
          </a:p>
          <a:p>
            <a:pPr marL="228600" lvl="0" indent="-228600">
              <a:buAutoNum type="alphaLcPeriod"/>
            </a:pPr>
            <a:r>
              <a:rPr lang="en-US" sz="1200" kern="1200" dirty="0">
                <a:solidFill>
                  <a:schemeClr val="tx1"/>
                </a:solidFill>
                <a:effectLst/>
                <a:latin typeface="+mn-lt"/>
                <a:ea typeface="+mn-ea"/>
                <a:cs typeface="+mn-cs"/>
              </a:rPr>
              <a:t>Main Street: Following the tornado, your business is likely to enter a period of calm; your product has proven to be a success in the market, and now is the time to leverage your market position by further enhancing your offering to ensure that your customers do not switch to a competitor. </a:t>
            </a:r>
            <a:endParaRPr lang="en-IN" sz="1200" kern="1200" dirty="0">
              <a:solidFill>
                <a:schemeClr val="tx1"/>
              </a:solidFill>
              <a:effectLst/>
              <a:latin typeface="+mn-lt"/>
              <a:ea typeface="+mn-ea"/>
              <a:cs typeface="+mn-cs"/>
            </a:endParaRPr>
          </a:p>
          <a:p>
            <a:endParaRPr lang="en-US" dirty="0"/>
          </a:p>
          <a:p>
            <a:pPr lvl="0"/>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12</a:t>
            </a:fld>
            <a:endParaRPr lang="en-US" dirty="0"/>
          </a:p>
        </p:txBody>
      </p:sp>
    </p:spTree>
    <p:extLst>
      <p:ext uri="{BB962C8B-B14F-4D97-AF65-F5344CB8AC3E}">
        <p14:creationId xmlns:p14="http://schemas.microsoft.com/office/powerpoint/2010/main" val="1693238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IN" baseline="0" dirty="0"/>
              <a:t>6.5 </a:t>
            </a:r>
            <a:r>
              <a:rPr lang="en-US" sz="1200" kern="1200" dirty="0">
                <a:solidFill>
                  <a:schemeClr val="tx1"/>
                </a:solidFill>
                <a:effectLst/>
                <a:latin typeface="+mn-lt"/>
                <a:ea typeface="+mn-ea"/>
                <a:cs typeface="+mn-cs"/>
              </a:rPr>
              <a:t>Acquire a deeper understanding of your customer through personas. </a:t>
            </a:r>
            <a:endParaRPr lang="en-IN" sz="1200" kern="1200" dirty="0">
              <a:solidFill>
                <a:schemeClr val="tx1"/>
              </a:solidFill>
              <a:effectLst/>
              <a:latin typeface="+mn-lt"/>
              <a:ea typeface="+mn-ea"/>
              <a:cs typeface="+mn-cs"/>
            </a:endParaRPr>
          </a:p>
          <a:p>
            <a:pPr lvl="0"/>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Using social networks and peer reviews more common today: </a:t>
            </a:r>
            <a:r>
              <a:rPr lang="en-US" sz="1200" kern="1200" dirty="0">
                <a:solidFill>
                  <a:schemeClr val="tx1"/>
                </a:solidFill>
                <a:effectLst/>
                <a:latin typeface="+mn-lt"/>
                <a:ea typeface="+mn-ea"/>
                <a:cs typeface="+mn-cs"/>
              </a:rPr>
              <a:t>Today’s customers make buying decisions without the input of the actual seller; using social networks and peer reviews is more commonplace which is why it’s more important than ever to understand your customer before you try to sell to that customer.</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Buyer personas are profiles or representations of your ideal customers: </a:t>
            </a:r>
            <a:r>
              <a:rPr lang="en-US" sz="1200" b="1" kern="1200" dirty="0">
                <a:solidFill>
                  <a:schemeClr val="tx1"/>
                </a:solidFill>
                <a:effectLst/>
                <a:latin typeface="+mn-lt"/>
                <a:ea typeface="+mn-ea"/>
                <a:cs typeface="+mn-cs"/>
              </a:rPr>
              <a:t>Buyer personas </a:t>
            </a:r>
            <a:r>
              <a:rPr lang="en-US" sz="1200" kern="1200" dirty="0">
                <a:solidFill>
                  <a:schemeClr val="tx1"/>
                </a:solidFill>
                <a:effectLst/>
                <a:latin typeface="+mn-lt"/>
                <a:ea typeface="+mn-ea"/>
                <a:cs typeface="+mn-cs"/>
              </a:rPr>
              <a:t>are profiles or representations of your ideal customers based on information and market research.</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Demographics and psychographics can only give you limited information: </a:t>
            </a:r>
            <a:r>
              <a:rPr lang="en-US" sz="1200" kern="1200" dirty="0">
                <a:solidFill>
                  <a:schemeClr val="tx1"/>
                </a:solidFill>
                <a:effectLst/>
                <a:latin typeface="+mn-lt"/>
                <a:ea typeface="+mn-ea"/>
                <a:cs typeface="+mn-cs"/>
              </a:rPr>
              <a:t>Demographics and psychographics can only give you limited information which won’t offer deeper insights into customer behavior. </a:t>
            </a:r>
            <a:endParaRPr lang="en-IN" sz="1200" kern="1200" dirty="0">
              <a:solidFill>
                <a:schemeClr val="tx1"/>
              </a:solidFill>
              <a:effectLst/>
              <a:latin typeface="+mn-lt"/>
              <a:ea typeface="+mn-ea"/>
              <a:cs typeface="+mn-cs"/>
            </a:endParaRP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Building personas is a powerful way to predict your buyers’ behavior: </a:t>
            </a:r>
            <a:r>
              <a:rPr lang="en-US" sz="1200" kern="1200" dirty="0">
                <a:solidFill>
                  <a:schemeClr val="tx1"/>
                </a:solidFill>
                <a:effectLst/>
                <a:latin typeface="+mn-lt"/>
                <a:ea typeface="+mn-ea"/>
                <a:cs typeface="+mn-cs"/>
              </a:rPr>
              <a:t>Based on interviews and real data collected, building personas is a powerful way to predict your buyers’ behavior. </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13</a:t>
            </a:fld>
            <a:endParaRPr lang="en-US" dirty="0"/>
          </a:p>
        </p:txBody>
      </p:sp>
    </p:spTree>
    <p:extLst>
      <p:ext uri="{BB962C8B-B14F-4D97-AF65-F5344CB8AC3E}">
        <p14:creationId xmlns:p14="http://schemas.microsoft.com/office/powerpoint/2010/main" val="150825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IN" baseline="0" dirty="0"/>
              <a:t>6.5 </a:t>
            </a:r>
            <a:r>
              <a:rPr lang="en-US" sz="1200" kern="1200" dirty="0">
                <a:solidFill>
                  <a:schemeClr val="tx1"/>
                </a:solidFill>
                <a:effectLst/>
                <a:latin typeface="+mn-lt"/>
                <a:ea typeface="+mn-ea"/>
                <a:cs typeface="+mn-cs"/>
              </a:rPr>
              <a:t>Acquire a deeper understanding of your customer through personas. </a:t>
            </a:r>
            <a:endParaRPr lang="en-IN" sz="1200" kern="1200" dirty="0">
              <a:solidFill>
                <a:schemeClr val="tx1"/>
              </a:solidFill>
              <a:effectLst/>
              <a:latin typeface="+mn-lt"/>
              <a:ea typeface="+mn-ea"/>
              <a:cs typeface="+mn-cs"/>
            </a:endParaRPr>
          </a:p>
          <a:p>
            <a:pPr lvl="0"/>
            <a:endParaRPr lang="en-IN" sz="1200" kern="1200" dirty="0">
              <a:solidFill>
                <a:schemeClr val="tx1"/>
              </a:solidFill>
              <a:effectLst/>
              <a:latin typeface="+mn-lt"/>
              <a:ea typeface="+mn-ea"/>
              <a:cs typeface="+mn-cs"/>
            </a:endParaRPr>
          </a:p>
          <a:p>
            <a:r>
              <a:rPr lang="en-US" dirty="0"/>
              <a:t>Interviews and data generate key buying insights: </a:t>
            </a:r>
            <a:r>
              <a:rPr lang="en-US" sz="1200" kern="1200" dirty="0">
                <a:solidFill>
                  <a:schemeClr val="tx1"/>
                </a:solidFill>
                <a:effectLst/>
                <a:latin typeface="+mn-lt"/>
                <a:ea typeface="+mn-ea"/>
                <a:cs typeface="+mn-cs"/>
              </a:rPr>
              <a:t>The information mined from interviews, together with the data derived from your buyer profiles, will generate some key buying insights, such as</a:t>
            </a:r>
            <a:endParaRPr lang="en-US" dirty="0"/>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Interested and non-interested buyers: </a:t>
            </a:r>
            <a:r>
              <a:rPr lang="en-US" sz="1200" kern="1200" dirty="0">
                <a:solidFill>
                  <a:schemeClr val="tx1"/>
                </a:solidFill>
                <a:effectLst/>
                <a:latin typeface="+mn-lt"/>
                <a:ea typeface="+mn-ea"/>
                <a:cs typeface="+mn-cs"/>
              </a:rPr>
              <a:t>Those buyers who are interested in your product/service, as well as those that will never be interested, despite your best efforts.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Relevant and irrelevant features of your solution: </a:t>
            </a:r>
            <a:r>
              <a:rPr lang="en-US" sz="1200" kern="1200" dirty="0">
                <a:solidFill>
                  <a:schemeClr val="tx1"/>
                </a:solidFill>
                <a:effectLst/>
                <a:latin typeface="+mn-lt"/>
                <a:ea typeface="+mn-ea"/>
                <a:cs typeface="+mn-cs"/>
              </a:rPr>
              <a:t>The features of your solution that are relevant to them, and those that are irrelevant.</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Buyers who have had a negative experience: </a:t>
            </a:r>
            <a:r>
              <a:rPr lang="en-US" sz="1200" kern="1200" dirty="0">
                <a:solidFill>
                  <a:schemeClr val="tx1"/>
                </a:solidFill>
                <a:effectLst/>
                <a:latin typeface="+mn-lt"/>
                <a:ea typeface="+mn-ea"/>
                <a:cs typeface="+mn-cs"/>
              </a:rPr>
              <a:t>The types of attitudes that put off your buyers from considering your offering; for example, perhaps they have had a negative experience with a similar product to yours, which prevents them from trying your offering.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Resources that your buyers trust: </a:t>
            </a:r>
            <a:r>
              <a:rPr lang="en-US" sz="1200" kern="1200" dirty="0">
                <a:solidFill>
                  <a:schemeClr val="tx1"/>
                </a:solidFill>
                <a:effectLst/>
                <a:latin typeface="+mn-lt"/>
                <a:ea typeface="+mn-ea"/>
                <a:cs typeface="+mn-cs"/>
              </a:rPr>
              <a:t>The kinds of resources your buyers trust when it comes to evaluating their options.</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Buyers involved in decisions and influence: </a:t>
            </a:r>
            <a:r>
              <a:rPr lang="en-US" sz="1200" kern="1200" dirty="0">
                <a:solidFill>
                  <a:schemeClr val="tx1"/>
                </a:solidFill>
                <a:effectLst/>
                <a:latin typeface="+mn-lt"/>
                <a:ea typeface="+mn-ea"/>
                <a:cs typeface="+mn-cs"/>
              </a:rPr>
              <a:t>The types of buyers that are involved in the decision and the amount of influence they employ. </a:t>
            </a:r>
            <a:endParaRPr lang="en-IN" sz="1200" kern="1200" dirty="0">
              <a:solidFill>
                <a:schemeClr val="tx1"/>
              </a:solidFill>
              <a:effectLst/>
              <a:latin typeface="+mn-lt"/>
              <a:ea typeface="+mn-ea"/>
              <a:cs typeface="+mn-cs"/>
            </a:endParaRPr>
          </a:p>
          <a:p>
            <a:pPr lvl="0"/>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14</a:t>
            </a:fld>
            <a:endParaRPr lang="en-US" dirty="0"/>
          </a:p>
        </p:txBody>
      </p:sp>
    </p:spTree>
    <p:extLst>
      <p:ext uri="{BB962C8B-B14F-4D97-AF65-F5344CB8AC3E}">
        <p14:creationId xmlns:p14="http://schemas.microsoft.com/office/powerpoint/2010/main" val="1283975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IN" baseline="0" dirty="0"/>
              <a:t>6.5 </a:t>
            </a:r>
            <a:r>
              <a:rPr lang="en-US" sz="1200" kern="1200" dirty="0">
                <a:solidFill>
                  <a:schemeClr val="tx1"/>
                </a:solidFill>
                <a:effectLst/>
                <a:latin typeface="+mn-lt"/>
                <a:ea typeface="+mn-ea"/>
                <a:cs typeface="+mn-cs"/>
              </a:rPr>
              <a:t>Acquire a deeper understanding of your customer through personas. </a:t>
            </a:r>
            <a:endParaRPr lang="en-IN" sz="1200" kern="1200" dirty="0">
              <a:solidFill>
                <a:schemeClr val="tx1"/>
              </a:solidFill>
              <a:effectLst/>
              <a:latin typeface="+mn-lt"/>
              <a:ea typeface="+mn-ea"/>
              <a:cs typeface="+mn-cs"/>
            </a:endParaRPr>
          </a:p>
          <a:p>
            <a:pPr lvl="0"/>
            <a:endParaRPr lang="en-IN"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15</a:t>
            </a:fld>
            <a:endParaRPr lang="en-US" dirty="0"/>
          </a:p>
        </p:txBody>
      </p:sp>
    </p:spTree>
    <p:extLst>
      <p:ext uri="{BB962C8B-B14F-4D97-AF65-F5344CB8AC3E}">
        <p14:creationId xmlns:p14="http://schemas.microsoft.com/office/powerpoint/2010/main" val="1050959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IN" baseline="0" dirty="0"/>
              <a:t>6.5 </a:t>
            </a:r>
            <a:r>
              <a:rPr lang="en-US" sz="1200" kern="1200" dirty="0">
                <a:solidFill>
                  <a:schemeClr val="tx1"/>
                </a:solidFill>
                <a:effectLst/>
                <a:latin typeface="+mn-lt"/>
                <a:ea typeface="+mn-ea"/>
                <a:cs typeface="+mn-cs"/>
              </a:rPr>
              <a:t>Acquire a deeper understanding of your customer through personas. </a:t>
            </a:r>
            <a:endParaRPr lang="en-IN" sz="1200" kern="1200" dirty="0">
              <a:solidFill>
                <a:schemeClr val="tx1"/>
              </a:solidFill>
              <a:effectLst/>
              <a:latin typeface="+mn-lt"/>
              <a:ea typeface="+mn-ea"/>
              <a:cs typeface="+mn-cs"/>
            </a:endParaRPr>
          </a:p>
          <a:p>
            <a:pPr lvl="0"/>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Helps refine the customers: </a:t>
            </a:r>
            <a:r>
              <a:rPr lang="en-US" sz="1200" kern="1200" dirty="0">
                <a:solidFill>
                  <a:schemeClr val="tx1"/>
                </a:solidFill>
                <a:effectLst/>
                <a:latin typeface="+mn-lt"/>
                <a:ea typeface="+mn-ea"/>
                <a:cs typeface="+mn-cs"/>
              </a:rPr>
              <a:t>While buyer personas are a good way of representing your ideal customer, it is also useful to create an exclusionary persona, which is a model of who you don’t want as a </a:t>
            </a:r>
            <a:r>
              <a:rPr lang="en-US" sz="1200" kern="1200" dirty="0" smtClean="0">
                <a:solidFill>
                  <a:schemeClr val="tx1"/>
                </a:solidFill>
                <a:effectLst/>
                <a:latin typeface="+mn-lt"/>
                <a:ea typeface="+mn-ea"/>
                <a:cs typeface="+mn-cs"/>
              </a:rPr>
              <a:t>customer.</a:t>
            </a:r>
            <a:r>
              <a:rPr lang="en-IN"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a:t>
            </a:r>
            <a:r>
              <a:rPr lang="en-US" sz="1200" kern="1200" dirty="0">
                <a:solidFill>
                  <a:schemeClr val="tx1"/>
                </a:solidFill>
                <a:effectLst/>
                <a:latin typeface="+mn-lt"/>
                <a:ea typeface="+mn-ea"/>
                <a:cs typeface="+mn-cs"/>
              </a:rPr>
              <a:t>creating an exclusionary persona, the same guidelines to creating your buyer personas still apply; identifying who your customers are not can actually help your further refine who your customers are.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Importance of buyer insights and buyer profiles: </a:t>
            </a:r>
            <a:r>
              <a:rPr lang="en-US" sz="1200" kern="1200" dirty="0">
                <a:solidFill>
                  <a:schemeClr val="tx1"/>
                </a:solidFill>
                <a:effectLst/>
                <a:latin typeface="+mn-lt"/>
                <a:ea typeface="+mn-ea"/>
                <a:cs typeface="+mn-cs"/>
              </a:rPr>
              <a:t>Remember that a buyer profile alone will only tell you who your buyer is, but a buyer profile with buyer </a:t>
            </a:r>
            <a:r>
              <a:rPr lang="en-US" sz="1200" kern="1200" dirty="0" smtClean="0">
                <a:solidFill>
                  <a:schemeClr val="tx1"/>
                </a:solidFill>
                <a:effectLst/>
                <a:latin typeface="+mn-lt"/>
                <a:ea typeface="+mn-ea"/>
                <a:cs typeface="+mn-cs"/>
              </a:rPr>
              <a:t>insights </a:t>
            </a:r>
            <a:r>
              <a:rPr lang="en-US" sz="1200" kern="1200" dirty="0">
                <a:solidFill>
                  <a:schemeClr val="tx1"/>
                </a:solidFill>
                <a:effectLst/>
                <a:latin typeface="+mn-lt"/>
                <a:ea typeface="+mn-ea"/>
                <a:cs typeface="+mn-cs"/>
              </a:rPr>
              <a:t>gives you a much clearer picture of the decisions you need to make to win their business.</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16</a:t>
            </a:fld>
            <a:endParaRPr lang="en-US" dirty="0"/>
          </a:p>
        </p:txBody>
      </p:sp>
    </p:spTree>
    <p:extLst>
      <p:ext uri="{BB962C8B-B14F-4D97-AF65-F5344CB8AC3E}">
        <p14:creationId xmlns:p14="http://schemas.microsoft.com/office/powerpoint/2010/main" val="18718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IN" baseline="0" dirty="0"/>
              <a:t>6.6 </a:t>
            </a:r>
            <a:r>
              <a:rPr lang="en-US" sz="1200" kern="1200" dirty="0">
                <a:solidFill>
                  <a:schemeClr val="tx1"/>
                </a:solidFill>
                <a:effectLst/>
                <a:latin typeface="+mn-lt"/>
                <a:ea typeface="+mn-ea"/>
                <a:cs typeface="+mn-cs"/>
              </a:rPr>
              <a:t>Illustrate the customer journey mapping process. </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focuses on the buyer’s experience: </a:t>
            </a:r>
            <a:r>
              <a:rPr lang="en-US" sz="1200" kern="1200" dirty="0">
                <a:solidFill>
                  <a:schemeClr val="tx1"/>
                </a:solidFill>
                <a:effectLst/>
                <a:latin typeface="+mn-lt"/>
                <a:ea typeface="+mn-ea"/>
                <a:cs typeface="+mn-cs"/>
              </a:rPr>
              <a:t>The main difference lies in the fact that personas focus on the buyer, while the customer journey map focuses on the buyer’s experience.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Visual representation of customer experience: </a:t>
            </a:r>
            <a:r>
              <a:rPr lang="en-US" sz="1200" kern="1200" dirty="0">
                <a:solidFill>
                  <a:schemeClr val="tx1"/>
                </a:solidFill>
                <a:effectLst/>
                <a:latin typeface="+mn-lt"/>
                <a:ea typeface="+mn-ea"/>
                <a:cs typeface="+mn-cs"/>
              </a:rPr>
              <a:t>A </a:t>
            </a:r>
            <a:r>
              <a:rPr lang="en-US" sz="1200" b="1" kern="1200" dirty="0">
                <a:solidFill>
                  <a:schemeClr val="tx1"/>
                </a:solidFill>
                <a:effectLst/>
                <a:latin typeface="+mn-lt"/>
                <a:ea typeface="+mn-ea"/>
                <a:cs typeface="+mn-cs"/>
              </a:rPr>
              <a:t>customer journey map</a:t>
            </a:r>
            <a:r>
              <a:rPr lang="en-US" sz="1200" kern="1200" dirty="0">
                <a:solidFill>
                  <a:schemeClr val="tx1"/>
                </a:solidFill>
                <a:effectLst/>
                <a:latin typeface="+mn-lt"/>
                <a:ea typeface="+mn-ea"/>
                <a:cs typeface="+mn-cs"/>
              </a:rPr>
              <a:t> is a visual representation that captures customer experience across multiple touchpoints of your business.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Allows for the identification of pain points: </a:t>
            </a:r>
            <a:r>
              <a:rPr lang="en-US" sz="1200" kern="1200" dirty="0">
                <a:solidFill>
                  <a:schemeClr val="tx1"/>
                </a:solidFill>
                <a:effectLst/>
                <a:latin typeface="+mn-lt"/>
                <a:ea typeface="+mn-ea"/>
                <a:cs typeface="+mn-cs"/>
              </a:rPr>
              <a:t>It is designed to provide a holistic view of your customers’ experience with your product or service while also allowing you to identify pain points.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Benefits of customer journey mapping: </a:t>
            </a:r>
            <a:r>
              <a:rPr lang="en-US" sz="1200" kern="1200" dirty="0">
                <a:solidFill>
                  <a:schemeClr val="tx1"/>
                </a:solidFill>
                <a:effectLst/>
                <a:latin typeface="+mn-lt"/>
                <a:ea typeface="+mn-ea"/>
                <a:cs typeface="+mn-cs"/>
              </a:rPr>
              <a:t>Journey mapping is a necessary process in the early stages of your startup so you can develop empathy for your customers as well as learn how to make their experience with your company or product a great one.  </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smtClean="0"/>
              <a:t>Clear </a:t>
            </a:r>
            <a:r>
              <a:rPr lang="en-US" dirty="0"/>
              <a:t>picture of customer interaction: </a:t>
            </a:r>
            <a:r>
              <a:rPr lang="en-US" sz="1200" kern="1200" dirty="0">
                <a:solidFill>
                  <a:schemeClr val="tx1"/>
                </a:solidFill>
                <a:effectLst/>
                <a:latin typeface="+mn-lt"/>
                <a:ea typeface="+mn-ea"/>
                <a:cs typeface="+mn-cs"/>
              </a:rPr>
              <a:t>Presents a clear picture of how your customers interact with your business, including their goals, needs, and </a:t>
            </a:r>
            <a:r>
              <a:rPr lang="en-US" sz="1200" kern="1200" dirty="0" smtClean="0">
                <a:solidFill>
                  <a:schemeClr val="tx1"/>
                </a:solidFill>
                <a:effectLst/>
                <a:latin typeface="+mn-lt"/>
                <a:ea typeface="+mn-ea"/>
                <a:cs typeface="+mn-cs"/>
              </a:rPr>
              <a:t>expectations.</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smtClean="0"/>
              <a:t>Clarifies what customers think: </a:t>
            </a:r>
            <a:r>
              <a:rPr lang="en-US" sz="1200" kern="1200" dirty="0" smtClean="0">
                <a:solidFill>
                  <a:schemeClr val="tx1"/>
                </a:solidFill>
                <a:effectLst/>
                <a:latin typeface="+mn-lt"/>
                <a:ea typeface="+mn-ea"/>
                <a:cs typeface="+mn-cs"/>
              </a:rPr>
              <a:t>Clarifies what your customers think and how they feel about their experiences by identifying positive and negative emotions.</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smtClean="0"/>
              <a:t>Confirms the journey of the customer: </a:t>
            </a:r>
            <a:r>
              <a:rPr lang="en-US" sz="1200" kern="1200" dirty="0" smtClean="0">
                <a:solidFill>
                  <a:schemeClr val="tx1"/>
                </a:solidFill>
                <a:effectLst/>
                <a:latin typeface="+mn-lt"/>
                <a:ea typeface="+mn-ea"/>
                <a:cs typeface="+mn-cs"/>
              </a:rPr>
              <a:t>Confirms whether the customer journey is in a logical order.</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endParaRPr lang="en-IN" sz="1200" kern="1200" dirty="0">
              <a:solidFill>
                <a:schemeClr val="tx1"/>
              </a:solidFill>
              <a:effectLst/>
              <a:latin typeface="+mn-lt"/>
              <a:ea typeface="+mn-ea"/>
              <a:cs typeface="+mn-cs"/>
            </a:endParaRPr>
          </a:p>
          <a:p>
            <a:pPr lvl="0"/>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17</a:t>
            </a:fld>
            <a:endParaRPr lang="en-US" dirty="0"/>
          </a:p>
        </p:txBody>
      </p:sp>
    </p:spTree>
    <p:extLst>
      <p:ext uri="{BB962C8B-B14F-4D97-AF65-F5344CB8AC3E}">
        <p14:creationId xmlns:p14="http://schemas.microsoft.com/office/powerpoint/2010/main" val="984414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IN" baseline="0" dirty="0"/>
              <a:t>6.6 </a:t>
            </a:r>
            <a:r>
              <a:rPr lang="en-US" sz="1200" kern="1200" dirty="0">
                <a:solidFill>
                  <a:schemeClr val="tx1"/>
                </a:solidFill>
                <a:effectLst/>
                <a:latin typeface="+mn-lt"/>
                <a:ea typeface="+mn-ea"/>
                <a:cs typeface="+mn-cs"/>
              </a:rPr>
              <a:t>Illustrate the customer journey mapping process. </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Benefits of customer journey </a:t>
            </a:r>
            <a:r>
              <a:rPr lang="en-US" dirty="0" smtClean="0"/>
              <a:t>mapping: </a:t>
            </a:r>
            <a:endParaRPr lang="en-US" dirty="0"/>
          </a:p>
          <a:p>
            <a:pPr marL="228600" marR="0" lvl="0"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sz="1200" kern="1200" dirty="0" smtClean="0">
                <a:solidFill>
                  <a:schemeClr val="tx1"/>
                </a:solidFill>
                <a:effectLst/>
                <a:latin typeface="+mn-lt"/>
                <a:ea typeface="+mn-ea"/>
                <a:cs typeface="+mn-cs"/>
              </a:rPr>
              <a:t> </a:t>
            </a:r>
            <a:r>
              <a:rPr lang="en-US" dirty="0"/>
              <a:t>Highlights the gaps between desired customer experience and actual experience: </a:t>
            </a:r>
            <a:r>
              <a:rPr lang="en-US" sz="1200" kern="1200" dirty="0">
                <a:solidFill>
                  <a:schemeClr val="tx1"/>
                </a:solidFill>
                <a:effectLst/>
                <a:latin typeface="+mn-lt"/>
                <a:ea typeface="+mn-ea"/>
                <a:cs typeface="+mn-cs"/>
              </a:rPr>
              <a:t>Highlights the gaps between desired customer experience and the one actually experienced by your customers. </a:t>
            </a:r>
          </a:p>
          <a:p>
            <a:pPr marL="228600" marR="0" lvl="0"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Connects </a:t>
            </a:r>
            <a:r>
              <a:rPr lang="en-US" dirty="0"/>
              <a:t>with customers on an emotional level: </a:t>
            </a:r>
            <a:r>
              <a:rPr lang="en-US" sz="1200" kern="1200" dirty="0">
                <a:solidFill>
                  <a:schemeClr val="tx1"/>
                </a:solidFill>
                <a:effectLst/>
                <a:latin typeface="+mn-lt"/>
                <a:ea typeface="+mn-ea"/>
                <a:cs typeface="+mn-cs"/>
              </a:rPr>
              <a:t>Allows you to connect to customers on an emotional level and provide the optimal customer experience by addressing and resolving key pain points.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risk of not doing customer journey mapping: </a:t>
            </a:r>
            <a:r>
              <a:rPr lang="en-US" sz="1200" kern="1200" dirty="0">
                <a:solidFill>
                  <a:schemeClr val="tx1"/>
                </a:solidFill>
                <a:effectLst/>
                <a:latin typeface="+mn-lt"/>
                <a:ea typeface="+mn-ea"/>
                <a:cs typeface="+mn-cs"/>
              </a:rPr>
              <a:t>Customer journey mapping may sound like a lot of work, but not doing it runs the risk of unsatisfied customers, and loss of opportunities to improve their experience. </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18</a:t>
            </a:fld>
            <a:endParaRPr lang="en-US" dirty="0"/>
          </a:p>
        </p:txBody>
      </p:sp>
    </p:spTree>
    <p:extLst>
      <p:ext uri="{BB962C8B-B14F-4D97-AF65-F5344CB8AC3E}">
        <p14:creationId xmlns:p14="http://schemas.microsoft.com/office/powerpoint/2010/main" val="2035247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IN" baseline="0" dirty="0"/>
              <a:t>6.6 </a:t>
            </a:r>
            <a:r>
              <a:rPr lang="en-US" sz="1200" kern="1200" dirty="0">
                <a:solidFill>
                  <a:schemeClr val="tx1"/>
                </a:solidFill>
                <a:effectLst/>
                <a:latin typeface="+mn-lt"/>
                <a:ea typeface="+mn-ea"/>
                <a:cs typeface="+mn-cs"/>
              </a:rPr>
              <a:t>Illustrate the customer journey mapping process. </a:t>
            </a:r>
            <a:endParaRPr lang="en-IN" sz="1200" kern="1200" dirty="0">
              <a:solidFill>
                <a:schemeClr val="tx1"/>
              </a:solidFill>
              <a:effectLst/>
              <a:latin typeface="+mn-lt"/>
              <a:ea typeface="+mn-ea"/>
              <a:cs typeface="+mn-cs"/>
            </a:endParaRPr>
          </a:p>
          <a:p>
            <a:pPr lvl="0"/>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Many sources of data to confirm your findings: </a:t>
            </a:r>
            <a:r>
              <a:rPr lang="en-US" sz="1200" kern="1200" dirty="0">
                <a:solidFill>
                  <a:schemeClr val="tx1"/>
                </a:solidFill>
                <a:effectLst/>
                <a:latin typeface="+mn-lt"/>
                <a:ea typeface="+mn-ea"/>
                <a:cs typeface="+mn-cs"/>
              </a:rPr>
              <a:t>Certain data is useful in confirming the findings made from your journey map; there are many sources for data about your customers, including website analytics, social media tools, and direct customer contact.</a:t>
            </a:r>
            <a:endParaRPr lang="en-IN" sz="1200" kern="1200" dirty="0">
              <a:solidFill>
                <a:schemeClr val="tx1"/>
              </a:solidFill>
              <a:effectLst/>
              <a:latin typeface="+mn-lt"/>
              <a:ea typeface="+mn-ea"/>
              <a:cs typeface="+mn-cs"/>
            </a:endParaRPr>
          </a:p>
          <a:p>
            <a:pPr lvl="0"/>
            <a:r>
              <a:rPr lang="en-US" b="1" i="1" dirty="0"/>
              <a:t>Website Analytics</a:t>
            </a:r>
          </a:p>
          <a:p>
            <a:pPr marL="228600" lvl="0" indent="-228600">
              <a:buAutoNum type="alphaLcPeriod"/>
            </a:pPr>
            <a:r>
              <a:rPr lang="en-US" sz="1200" kern="1200" dirty="0">
                <a:solidFill>
                  <a:schemeClr val="tx1"/>
                </a:solidFill>
                <a:effectLst/>
                <a:latin typeface="+mn-lt"/>
                <a:ea typeface="+mn-ea"/>
                <a:cs typeface="+mn-cs"/>
              </a:rPr>
              <a:t>Website analytics will provide you with lots of information, including your customers’ location, the amount of traffic to your site, and the number of clicks on each page. </a:t>
            </a:r>
          </a:p>
          <a:p>
            <a:pPr marL="228600" lvl="0" indent="-228600">
              <a:buAutoNum type="alphaLcPeriod"/>
            </a:pPr>
            <a:r>
              <a:rPr lang="en-US" sz="1200" kern="1200" dirty="0">
                <a:solidFill>
                  <a:schemeClr val="tx1"/>
                </a:solidFill>
                <a:effectLst/>
                <a:latin typeface="+mn-lt"/>
                <a:ea typeface="+mn-ea"/>
                <a:cs typeface="+mn-cs"/>
              </a:rPr>
              <a:t>Analytics also expose weaknesses in your site by showing you points in the process where your customer may have become frustrated and abandoned the site.</a:t>
            </a:r>
            <a:endParaRPr lang="en-IN" sz="1200" kern="1200" dirty="0">
              <a:solidFill>
                <a:schemeClr val="tx1"/>
              </a:solidFill>
              <a:effectLst/>
              <a:latin typeface="+mn-lt"/>
              <a:ea typeface="+mn-ea"/>
              <a:cs typeface="+mn-cs"/>
            </a:endParaRPr>
          </a:p>
          <a:p>
            <a:pPr lvl="0"/>
            <a:endParaRPr lang="en-US" i="1" dirty="0"/>
          </a:p>
          <a:p>
            <a:r>
              <a:rPr lang="en-US" b="1" i="1" dirty="0" smtClean="0"/>
              <a:t>Social </a:t>
            </a:r>
            <a:r>
              <a:rPr lang="en-US" b="1" i="1" dirty="0"/>
              <a:t>media tools</a:t>
            </a:r>
          </a:p>
          <a:p>
            <a:pPr marL="228600" lvl="0" indent="-228600">
              <a:buAutoNum type="alphaLcPeriod"/>
            </a:pPr>
            <a:r>
              <a:rPr lang="en-US" sz="1200" kern="1200" dirty="0">
                <a:solidFill>
                  <a:schemeClr val="tx1"/>
                </a:solidFill>
                <a:effectLst/>
                <a:latin typeface="+mn-lt"/>
                <a:ea typeface="+mn-ea"/>
                <a:cs typeface="+mn-cs"/>
              </a:rPr>
              <a:t>Social media tools are also a useful source of data; for instance, SocialMention is a tool that provides information from blogs, comments, and videos about what people are saying about your brand, and advises you whether those mentions are positive or negative. </a:t>
            </a:r>
          </a:p>
          <a:p>
            <a:pPr marL="228600" lvl="0" indent="-228600">
              <a:buAutoNum type="alphaLcPeriod"/>
            </a:pPr>
            <a:r>
              <a:rPr lang="en-US" sz="1200" kern="1200" dirty="0">
                <a:solidFill>
                  <a:schemeClr val="tx1"/>
                </a:solidFill>
                <a:effectLst/>
                <a:latin typeface="+mn-lt"/>
                <a:ea typeface="+mn-ea"/>
                <a:cs typeface="+mn-cs"/>
              </a:rPr>
              <a:t>This type of customer feedback is extremely useful when it comes to gaining insights into your customer’s journey. </a:t>
            </a:r>
          </a:p>
          <a:p>
            <a:pPr marL="228600" lvl="0" indent="-228600">
              <a:buAutoNum type="alphaLcPeriod"/>
            </a:pPr>
            <a:r>
              <a:rPr lang="en-US" sz="1200" kern="1200" dirty="0">
                <a:solidFill>
                  <a:schemeClr val="tx1"/>
                </a:solidFill>
                <a:effectLst/>
                <a:latin typeface="+mn-lt"/>
                <a:ea typeface="+mn-ea"/>
                <a:cs typeface="+mn-cs"/>
              </a:rPr>
              <a:t>You could also consider running a survey to find out your customers questions, feelings, and thoughts.</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t>Direct Customer Contact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 about customer experience: </a:t>
            </a:r>
            <a:r>
              <a:rPr lang="en-US" sz="1200" kern="1200" dirty="0">
                <a:solidFill>
                  <a:schemeClr val="tx1"/>
                </a:solidFill>
                <a:effectLst/>
                <a:latin typeface="+mn-lt"/>
                <a:ea typeface="+mn-ea"/>
                <a:cs typeface="+mn-cs"/>
              </a:rPr>
              <a:t>Sitting down and talking with your customers is one of the most valuable ways you can get feedback about their customer experience. </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Sitting down and talking with your customers is one of the most valuable ways you can get feedback about their customer experience. </a:t>
            </a:r>
          </a:p>
          <a:p>
            <a:pPr marL="228600" lvl="0" indent="-228600">
              <a:buAutoNum type="alphaLcPeriod"/>
            </a:pPr>
            <a:r>
              <a:rPr lang="en-US" sz="1200" kern="1200" dirty="0">
                <a:solidFill>
                  <a:schemeClr val="tx1"/>
                </a:solidFill>
                <a:effectLst/>
                <a:latin typeface="+mn-lt"/>
                <a:ea typeface="+mn-ea"/>
                <a:cs typeface="+mn-cs"/>
              </a:rPr>
              <a:t>It can be difficult to organize but very worthwhile if you can manage it. </a:t>
            </a:r>
            <a:endParaRPr lang="en-IN" sz="1200" kern="1200" dirty="0">
              <a:solidFill>
                <a:schemeClr val="tx1"/>
              </a:solidFill>
              <a:effectLst/>
              <a:latin typeface="+mn-lt"/>
              <a:ea typeface="+mn-ea"/>
              <a:cs typeface="+mn-cs"/>
            </a:endParaRPr>
          </a:p>
          <a:p>
            <a:pPr lvl="0"/>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19</a:t>
            </a:fld>
            <a:endParaRPr lang="en-US" dirty="0"/>
          </a:p>
        </p:txBody>
      </p:sp>
    </p:spTree>
    <p:extLst>
      <p:ext uri="{BB962C8B-B14F-4D97-AF65-F5344CB8AC3E}">
        <p14:creationId xmlns:p14="http://schemas.microsoft.com/office/powerpoint/2010/main" val="1412266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US" baseline="0" dirty="0"/>
              <a:t>6.1 </a:t>
            </a:r>
            <a:r>
              <a:rPr lang="en-US" sz="1200" kern="1200" dirty="0">
                <a:solidFill>
                  <a:schemeClr val="tx1"/>
                </a:solidFill>
                <a:effectLst/>
                <a:latin typeface="+mn-lt"/>
                <a:ea typeface="+mn-ea"/>
                <a:cs typeface="+mn-cs"/>
              </a:rPr>
              <a:t>Define a customer and a market.</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Focus on customer: </a:t>
            </a:r>
            <a:r>
              <a:rPr lang="en-US" sz="1200" kern="1200" dirty="0">
                <a:solidFill>
                  <a:schemeClr val="tx1"/>
                </a:solidFill>
                <a:effectLst/>
                <a:latin typeface="+mn-lt"/>
                <a:ea typeface="+mn-ea"/>
                <a:cs typeface="+mn-cs"/>
              </a:rPr>
              <a:t>We’re entering an age where the focus on the customer is bigger than ever before.</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Even entrepreneurs with limited resources can use methods to identify and target their customers: </a:t>
            </a:r>
            <a:r>
              <a:rPr lang="en-US" sz="1200" kern="1200" dirty="0">
                <a:solidFill>
                  <a:schemeClr val="tx1"/>
                </a:solidFill>
                <a:effectLst/>
                <a:latin typeface="+mn-lt"/>
                <a:ea typeface="+mn-ea"/>
                <a:cs typeface="+mn-cs"/>
              </a:rPr>
              <a:t>Even entrepreneurs with limited resources can use methods to identify and target their customers, estimate the potential of their market size, and create ways to gain a deeper understanding of who is buying their products and why.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Customer identification essential to business success: </a:t>
            </a:r>
            <a:r>
              <a:rPr lang="en-US" sz="1200" kern="1200" dirty="0">
                <a:solidFill>
                  <a:schemeClr val="tx1"/>
                </a:solidFill>
                <a:effectLst/>
                <a:latin typeface="+mn-lt"/>
                <a:ea typeface="+mn-ea"/>
                <a:cs typeface="+mn-cs"/>
              </a:rPr>
              <a:t>Businesses don’t exist without customers so gaining a deep understanding of your customers is absolutely essential to early business success.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Difference between customer and consumer: </a:t>
            </a:r>
            <a:r>
              <a:rPr lang="en-US" sz="1200" kern="1200" dirty="0">
                <a:solidFill>
                  <a:schemeClr val="tx1"/>
                </a:solidFill>
                <a:effectLst/>
                <a:latin typeface="+mn-lt"/>
                <a:ea typeface="+mn-ea"/>
                <a:cs typeface="+mn-cs"/>
              </a:rPr>
              <a:t>While we tend to use the terms “customer” and “consumer” interchangeably, they do not mean the same thing.</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a:t>
            </a:r>
            <a:r>
              <a:rPr lang="en-US" sz="1200" kern="1200" dirty="0">
                <a:solidFill>
                  <a:schemeClr val="tx1"/>
                </a:solidFill>
                <a:effectLst/>
                <a:latin typeface="+mn-lt"/>
                <a:ea typeface="+mn-ea"/>
                <a:cs typeface="+mn-cs"/>
              </a:rPr>
              <a:t>customer is someone who pays for a product or service; they become consumers when they actually use the product or service.</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a:t>
            </a:fld>
            <a:endParaRPr lang="en-US" dirty="0"/>
          </a:p>
        </p:txBody>
      </p:sp>
    </p:spTree>
    <p:extLst>
      <p:ext uri="{BB962C8B-B14F-4D97-AF65-F5344CB8AC3E}">
        <p14:creationId xmlns:p14="http://schemas.microsoft.com/office/powerpoint/2010/main" val="921767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IN" baseline="0" dirty="0"/>
              <a:t>6.6 </a:t>
            </a:r>
            <a:r>
              <a:rPr lang="en-US" sz="1200" kern="1200" dirty="0">
                <a:solidFill>
                  <a:schemeClr val="tx1"/>
                </a:solidFill>
                <a:effectLst/>
                <a:latin typeface="+mn-lt"/>
                <a:ea typeface="+mn-ea"/>
                <a:cs typeface="+mn-cs"/>
              </a:rPr>
              <a:t>Illustrate the customer journey mapping process.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Six Basic Steps to Creating Your Own Customer Journey Map </a:t>
            </a:r>
            <a:endParaRPr lang="en-IN" dirty="0"/>
          </a:p>
          <a:p>
            <a:pPr marL="0" indent="0">
              <a:buNone/>
            </a:pPr>
            <a:endParaRPr lang="en-US" dirty="0"/>
          </a:p>
          <a:p>
            <a:pPr marL="0" indent="0">
              <a:buNone/>
            </a:pPr>
            <a:r>
              <a:rPr lang="en-US" dirty="0"/>
              <a:t>Materials you need: whiteboard, stick </a:t>
            </a:r>
            <a:r>
              <a:rPr lang="en-US" dirty="0" smtClean="0"/>
              <a:t>notes, </a:t>
            </a:r>
            <a:r>
              <a:rPr lang="en-US" dirty="0"/>
              <a:t>and </a:t>
            </a:r>
            <a:r>
              <a:rPr lang="en-US" dirty="0" smtClean="0"/>
              <a:t>markers.</a:t>
            </a:r>
            <a:endParaRPr lang="en-US" dirty="0"/>
          </a:p>
          <a:p>
            <a:pPr marL="0" indent="0">
              <a:buNone/>
            </a:pPr>
            <a:endParaRPr lang="en-US" dirty="0"/>
          </a:p>
          <a:p>
            <a:pPr marL="0" indent="0">
              <a:buNone/>
            </a:pPr>
            <a:r>
              <a:rPr lang="en-US" dirty="0"/>
              <a:t>Identify the segment of customers you would like to </a:t>
            </a:r>
            <a:r>
              <a:rPr lang="en-US" dirty="0" smtClean="0"/>
              <a:t>map.</a:t>
            </a:r>
            <a:endParaRPr lang="en-US" dirty="0"/>
          </a:p>
          <a:p>
            <a:pPr marL="0" indent="0">
              <a:buNone/>
            </a:pPr>
            <a:endParaRPr lang="en-US" dirty="0"/>
          </a:p>
          <a:p>
            <a:pPr marL="0" indent="0">
              <a:buNone/>
            </a:pPr>
            <a:r>
              <a:rPr lang="en-US" dirty="0"/>
              <a:t>Write down as many touchpoints you can think of for the entire </a:t>
            </a:r>
            <a:r>
              <a:rPr lang="en-US" dirty="0" smtClean="0"/>
              <a:t>journey.</a:t>
            </a:r>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20</a:t>
            </a:fld>
            <a:endParaRPr lang="en-US" dirty="0"/>
          </a:p>
        </p:txBody>
      </p:sp>
    </p:spTree>
    <p:extLst>
      <p:ext uri="{BB962C8B-B14F-4D97-AF65-F5344CB8AC3E}">
        <p14:creationId xmlns:p14="http://schemas.microsoft.com/office/powerpoint/2010/main" val="2435075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IN" baseline="0" dirty="0"/>
              <a:t>6.6 </a:t>
            </a:r>
            <a:r>
              <a:rPr lang="en-US" sz="1200" kern="1200" dirty="0">
                <a:solidFill>
                  <a:schemeClr val="tx1"/>
                </a:solidFill>
                <a:effectLst/>
                <a:latin typeface="+mn-lt"/>
                <a:ea typeface="+mn-ea"/>
                <a:cs typeface="+mn-cs"/>
              </a:rPr>
              <a:t>Illustrate the customer journey mapping process. </a:t>
            </a:r>
            <a:endParaRPr lang="en-IN" sz="1200" kern="1200" dirty="0">
              <a:solidFill>
                <a:schemeClr val="tx1"/>
              </a:solidFill>
              <a:effectLst/>
              <a:latin typeface="+mn-lt"/>
              <a:ea typeface="+mn-ea"/>
              <a:cs typeface="+mn-cs"/>
            </a:endParaRPr>
          </a:p>
          <a:p>
            <a:pPr lvl="0"/>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Identify three or four aspects of the customer journey: That </a:t>
            </a:r>
            <a:r>
              <a:rPr lang="en-US" sz="1200" kern="1200" dirty="0">
                <a:solidFill>
                  <a:schemeClr val="tx1"/>
                </a:solidFill>
                <a:effectLst/>
                <a:latin typeface="+mn-lt"/>
                <a:ea typeface="+mn-ea"/>
                <a:cs typeface="+mn-cs"/>
              </a:rPr>
              <a:t>you would like to explore (such as emotional needs, pain points, or obstacles to satisfaction).</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Think about how you can resolve these problems: </a:t>
            </a:r>
            <a:r>
              <a:rPr lang="en-US" sz="1200" kern="1200" dirty="0">
                <a:solidFill>
                  <a:schemeClr val="tx1"/>
                </a:solidFill>
                <a:effectLst/>
                <a:latin typeface="+mn-lt"/>
                <a:ea typeface="+mn-ea"/>
                <a:cs typeface="+mn-cs"/>
              </a:rPr>
              <a:t>And improve the customer experience, and post these ideas on the whiteboard.</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Create a visual version of the journey: </a:t>
            </a:r>
            <a:r>
              <a:rPr lang="en-US" sz="1200" kern="1200" dirty="0">
                <a:solidFill>
                  <a:schemeClr val="tx1"/>
                </a:solidFill>
                <a:effectLst/>
                <a:latin typeface="+mn-lt"/>
                <a:ea typeface="+mn-ea"/>
                <a:cs typeface="+mn-cs"/>
              </a:rPr>
              <a:t>When you’re finished, create a visual version of the journey for you and your team; literally draw the customer going through the process noting the pain points, emotions, and sources of convenience. </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21</a:t>
            </a:fld>
            <a:endParaRPr lang="en-US" dirty="0"/>
          </a:p>
        </p:txBody>
      </p:sp>
    </p:spTree>
    <p:extLst>
      <p:ext uri="{BB962C8B-B14F-4D97-AF65-F5344CB8AC3E}">
        <p14:creationId xmlns:p14="http://schemas.microsoft.com/office/powerpoint/2010/main" val="3423296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IN" baseline="0" dirty="0"/>
              <a:t>6.6 </a:t>
            </a:r>
            <a:r>
              <a:rPr lang="en-US" sz="1200" kern="1200" dirty="0">
                <a:solidFill>
                  <a:schemeClr val="tx1"/>
                </a:solidFill>
                <a:effectLst/>
                <a:latin typeface="+mn-lt"/>
                <a:ea typeface="+mn-ea"/>
                <a:cs typeface="+mn-cs"/>
              </a:rPr>
              <a:t>Illustrate the customer journey mapping process.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Five key phases of customer interaction: </a:t>
            </a:r>
            <a:r>
              <a:rPr lang="en-US" sz="1200" kern="1200" dirty="0">
                <a:solidFill>
                  <a:schemeClr val="tx1"/>
                </a:solidFill>
                <a:effectLst/>
                <a:latin typeface="+mn-lt"/>
                <a:ea typeface="+mn-ea"/>
                <a:cs typeface="+mn-cs"/>
              </a:rPr>
              <a:t>Another way to think about the customer journey is through the five typical key stages of customer interaction with a company: </a:t>
            </a:r>
            <a:r>
              <a:rPr lang="en-US" sz="1200" kern="1200" dirty="0" smtClean="0">
                <a:solidFill>
                  <a:schemeClr val="tx1"/>
                </a:solidFill>
                <a:effectLst/>
                <a:latin typeface="+mn-lt"/>
                <a:ea typeface="+mn-ea"/>
                <a:cs typeface="+mn-cs"/>
              </a:rPr>
              <a:t>Discovery</a:t>
            </a:r>
            <a:r>
              <a:rPr lang="en-US" sz="1200" kern="1200" dirty="0">
                <a:solidFill>
                  <a:schemeClr val="tx1"/>
                </a:solidFill>
                <a:effectLst/>
                <a:latin typeface="+mn-lt"/>
                <a:ea typeface="+mn-ea"/>
                <a:cs typeface="+mn-cs"/>
              </a:rPr>
              <a:t>, research, purchase, delivery, and after the sale.</a:t>
            </a:r>
            <a:endParaRPr lang="en-IN" sz="1200" kern="1200" dirty="0">
              <a:solidFill>
                <a:schemeClr val="tx1"/>
              </a:solidFill>
              <a:effectLst/>
              <a:latin typeface="+mn-lt"/>
              <a:ea typeface="+mn-ea"/>
              <a:cs typeface="+mn-cs"/>
            </a:endParaRPr>
          </a:p>
          <a:p>
            <a:endParaRPr lang="en-US" dirty="0"/>
          </a:p>
          <a:p>
            <a:pPr lvl="0"/>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22</a:t>
            </a:fld>
            <a:endParaRPr lang="en-US" dirty="0"/>
          </a:p>
        </p:txBody>
      </p:sp>
    </p:spTree>
    <p:extLst>
      <p:ext uri="{BB962C8B-B14F-4D97-AF65-F5344CB8AC3E}">
        <p14:creationId xmlns:p14="http://schemas.microsoft.com/office/powerpoint/2010/main" val="559425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IN" baseline="0" dirty="0"/>
              <a:t>6.6 </a:t>
            </a:r>
            <a:r>
              <a:rPr lang="en-US" sz="1200" kern="1200" dirty="0">
                <a:solidFill>
                  <a:schemeClr val="tx1"/>
                </a:solidFill>
                <a:effectLst/>
                <a:latin typeface="+mn-lt"/>
                <a:ea typeface="+mn-ea"/>
                <a:cs typeface="+mn-cs"/>
              </a:rPr>
              <a:t>Illustrate the customer journey mapping process. </a:t>
            </a:r>
            <a:endParaRPr lang="en-IN" sz="1200" kern="1200" dirty="0">
              <a:solidFill>
                <a:schemeClr val="tx1"/>
              </a:solidFill>
              <a:effectLst/>
              <a:latin typeface="+mn-lt"/>
              <a:ea typeface="+mn-ea"/>
              <a:cs typeface="+mn-cs"/>
            </a:endParaRPr>
          </a:p>
          <a:p>
            <a:pPr lvl="0"/>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Factors to keep in mind: </a:t>
            </a:r>
            <a:r>
              <a:rPr lang="en-US" sz="1200" kern="1200" dirty="0" smtClean="0">
                <a:solidFill>
                  <a:schemeClr val="tx1"/>
                </a:solidFill>
                <a:effectLst/>
                <a:latin typeface="+mn-lt"/>
                <a:ea typeface="+mn-ea"/>
                <a:cs typeface="+mn-cs"/>
              </a:rPr>
              <a:t>Here are some factors to keep in mind while completing the journey map</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smtClean="0"/>
              <a:t>Key Touchpoints: </a:t>
            </a:r>
            <a:r>
              <a:rPr lang="en-US" sz="1200" kern="1200" dirty="0" smtClean="0">
                <a:solidFill>
                  <a:schemeClr val="tx1"/>
                </a:solidFill>
                <a:effectLst/>
                <a:latin typeface="+mn-lt"/>
                <a:ea typeface="+mn-ea"/>
                <a:cs typeface="+mn-cs"/>
              </a:rPr>
              <a:t>How does your user interact with your company?</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smtClean="0"/>
              <a:t>Tasks: </a:t>
            </a:r>
            <a:r>
              <a:rPr lang="en-US" sz="1200" kern="1200" dirty="0" smtClean="0">
                <a:solidFill>
                  <a:schemeClr val="tx1"/>
                </a:solidFill>
                <a:effectLst/>
                <a:latin typeface="+mn-lt"/>
                <a:ea typeface="+mn-ea"/>
                <a:cs typeface="+mn-cs"/>
              </a:rPr>
              <a:t>What is your customer trying to achieve?</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smtClean="0"/>
              <a:t>Knowledge: </a:t>
            </a:r>
            <a:r>
              <a:rPr lang="en-US" sz="1200" kern="1200" dirty="0" smtClean="0">
                <a:solidFill>
                  <a:schemeClr val="tx1"/>
                </a:solidFill>
                <a:effectLst/>
                <a:latin typeface="+mn-lt"/>
                <a:ea typeface="+mn-ea"/>
                <a:cs typeface="+mn-cs"/>
              </a:rPr>
              <a:t>What does your customer want to know?</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smtClean="0"/>
              <a:t>Pain Points: </a:t>
            </a:r>
            <a:r>
              <a:rPr lang="en-US" sz="1200" kern="1200" dirty="0" smtClean="0">
                <a:solidFill>
                  <a:schemeClr val="tx1"/>
                </a:solidFill>
                <a:effectLst/>
                <a:latin typeface="+mn-lt"/>
                <a:ea typeface="+mn-ea"/>
                <a:cs typeface="+mn-cs"/>
              </a:rPr>
              <a:t>How does your company disappoint the customer?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 Happy Points: </a:t>
            </a:r>
            <a:r>
              <a:rPr lang="en-US" sz="1200" kern="1200" dirty="0" smtClean="0">
                <a:solidFill>
                  <a:schemeClr val="tx1"/>
                </a:solidFill>
                <a:effectLst/>
                <a:latin typeface="+mn-lt"/>
                <a:ea typeface="+mn-ea"/>
                <a:cs typeface="+mn-cs"/>
              </a:rPr>
              <a:t>How does the company satisfy the customer?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 </a:t>
            </a:r>
            <a:r>
              <a:rPr lang="en-US" dirty="0" smtClean="0"/>
              <a:t>Emotions: </a:t>
            </a:r>
            <a:r>
              <a:rPr lang="en-US" sz="1200" kern="1200" dirty="0" smtClean="0">
                <a:solidFill>
                  <a:schemeClr val="tx1"/>
                </a:solidFill>
                <a:effectLst/>
                <a:latin typeface="+mn-lt"/>
                <a:ea typeface="+mn-ea"/>
                <a:cs typeface="+mn-cs"/>
              </a:rPr>
              <a:t>What is your customer feeling at each stage of the process?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 </a:t>
            </a:r>
            <a:r>
              <a:rPr lang="en-US" dirty="0" smtClean="0"/>
              <a:t>Wish List: </a:t>
            </a:r>
            <a:r>
              <a:rPr lang="en-US" sz="1200" kern="1200" dirty="0" smtClean="0">
                <a:solidFill>
                  <a:schemeClr val="tx1"/>
                </a:solidFill>
                <a:effectLst/>
                <a:latin typeface="+mn-lt"/>
                <a:ea typeface="+mn-ea"/>
                <a:cs typeface="+mn-cs"/>
              </a:rPr>
              <a:t>What would make the customer experience awesome?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 </a:t>
            </a:r>
            <a:r>
              <a:rPr lang="en-US" dirty="0" smtClean="0"/>
              <a:t>Influencers: </a:t>
            </a:r>
            <a:r>
              <a:rPr lang="en-US" sz="1200" kern="1200" dirty="0" smtClean="0">
                <a:solidFill>
                  <a:schemeClr val="tx1"/>
                </a:solidFill>
                <a:effectLst/>
                <a:latin typeface="+mn-lt"/>
                <a:ea typeface="+mn-ea"/>
                <a:cs typeface="+mn-cs"/>
              </a:rPr>
              <a:t>Who or what are the key influencers on your customer’s decision-making process?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23</a:t>
            </a:fld>
            <a:endParaRPr lang="en-US" dirty="0"/>
          </a:p>
        </p:txBody>
      </p:sp>
    </p:spTree>
    <p:extLst>
      <p:ext uri="{BB962C8B-B14F-4D97-AF65-F5344CB8AC3E}">
        <p14:creationId xmlns:p14="http://schemas.microsoft.com/office/powerpoint/2010/main" val="13340740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6.7 </a:t>
            </a:r>
            <a:r>
              <a:rPr lang="en-US" sz="1200" kern="1200" dirty="0">
                <a:solidFill>
                  <a:schemeClr val="tx1"/>
                </a:solidFill>
                <a:effectLst/>
                <a:latin typeface="+mn-lt"/>
                <a:ea typeface="+mn-ea"/>
                <a:cs typeface="+mn-cs"/>
              </a:rPr>
              <a:t>Explain the importance of market sizing in growing your customer base. </a:t>
            </a:r>
            <a:endParaRPr lang="en-IN" sz="1200" kern="1200" dirty="0">
              <a:solidFill>
                <a:schemeClr val="tx1"/>
              </a:solidFill>
              <a:effectLst/>
              <a:latin typeface="+mn-lt"/>
              <a:ea typeface="+mn-ea"/>
              <a:cs typeface="+mn-cs"/>
            </a:endParaRPr>
          </a:p>
          <a:p>
            <a:pPr lvl="0"/>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Estimating the number of potential customers: </a:t>
            </a:r>
            <a:r>
              <a:rPr lang="en-US" sz="1200" b="1" kern="1200" dirty="0">
                <a:solidFill>
                  <a:schemeClr val="tx1"/>
                </a:solidFill>
                <a:effectLst/>
                <a:latin typeface="+mn-lt"/>
                <a:ea typeface="+mn-ea"/>
                <a:cs typeface="+mn-cs"/>
              </a:rPr>
              <a:t>Market sizing</a:t>
            </a:r>
            <a:r>
              <a:rPr lang="en-US" sz="1200" kern="1200" dirty="0">
                <a:solidFill>
                  <a:schemeClr val="tx1"/>
                </a:solidFill>
                <a:effectLst/>
                <a:latin typeface="+mn-lt"/>
                <a:ea typeface="+mn-ea"/>
                <a:cs typeface="+mn-cs"/>
              </a:rPr>
              <a:t> is a method of estimating the number of potential customers and possible revenue or profitability of a product or service. </a:t>
            </a:r>
            <a:endParaRPr lang="en-IN" sz="1200" kern="1200" dirty="0">
              <a:solidFill>
                <a:schemeClr val="tx1"/>
              </a:solidFill>
              <a:effectLst/>
              <a:latin typeface="+mn-lt"/>
              <a:ea typeface="+mn-ea"/>
              <a:cs typeface="+mn-cs"/>
            </a:endParaRPr>
          </a:p>
          <a:p>
            <a:pPr lvl="0"/>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Investors need to see you have thought through the size of your target market</a:t>
            </a:r>
            <a:r>
              <a:rPr lang="en-IN" dirty="0"/>
              <a:t>: </a:t>
            </a:r>
            <a:r>
              <a:rPr lang="en-US" sz="1200" kern="1200" dirty="0">
                <a:solidFill>
                  <a:schemeClr val="tx1"/>
                </a:solidFill>
                <a:effectLst/>
                <a:latin typeface="+mn-lt"/>
                <a:ea typeface="+mn-ea"/>
                <a:cs typeface="+mn-cs"/>
              </a:rPr>
              <a:t>It is important for investors to see that you have thought through the size of the market you intend to target; if you cannot prove that you have a good chance of penetrating the local market, then they will be unable to see the growth potential of your business.</a:t>
            </a:r>
            <a:endParaRPr lang="en-IN" sz="1200" kern="1200" dirty="0">
              <a:solidFill>
                <a:schemeClr val="tx1"/>
              </a:solidFill>
              <a:effectLst/>
              <a:latin typeface="+mn-lt"/>
              <a:ea typeface="+mn-ea"/>
              <a:cs typeface="+mn-cs"/>
            </a:endParaRPr>
          </a:p>
          <a:p>
            <a:pPr lvl="0"/>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Subgroups of the market: </a:t>
            </a:r>
            <a:r>
              <a:rPr lang="en-US" sz="1200" kern="1200" dirty="0">
                <a:solidFill>
                  <a:schemeClr val="tx1"/>
                </a:solidFill>
                <a:effectLst/>
                <a:latin typeface="+mn-lt"/>
                <a:ea typeface="+mn-ea"/>
                <a:cs typeface="+mn-cs"/>
              </a:rPr>
              <a:t>When it comes to creating market opportunity, investors will want to see that you have thought through three important acronyms that represent different subgroups of the market: TAM, SAM, and SOM. </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TAM, or Total Available Market: </a:t>
            </a:r>
            <a:r>
              <a:rPr lang="en-US" sz="1200" kern="1200" dirty="0">
                <a:solidFill>
                  <a:schemeClr val="tx1"/>
                </a:solidFill>
                <a:effectLst/>
                <a:latin typeface="+mn-lt"/>
                <a:ea typeface="+mn-ea"/>
                <a:cs typeface="+mn-cs"/>
              </a:rPr>
              <a:t>refers to the total market demand for a product or service.</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SAM, or Serviceable Available Market: </a:t>
            </a:r>
            <a:r>
              <a:rPr lang="en-US" sz="1200" kern="1200" dirty="0">
                <a:solidFill>
                  <a:schemeClr val="tx1"/>
                </a:solidFill>
                <a:effectLst/>
                <a:latin typeface="+mn-lt"/>
                <a:ea typeface="+mn-ea"/>
                <a:cs typeface="+mn-cs"/>
              </a:rPr>
              <a:t>is the section of the TAM that your product or service intends to target.</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SOM, or Share of Market: </a:t>
            </a:r>
            <a:r>
              <a:rPr lang="en-US" sz="1200" kern="1200" dirty="0">
                <a:solidFill>
                  <a:schemeClr val="tx1"/>
                </a:solidFill>
                <a:effectLst/>
                <a:latin typeface="+mn-lt"/>
                <a:ea typeface="+mn-ea"/>
                <a:cs typeface="+mn-cs"/>
              </a:rPr>
              <a:t>is the portion of SAM that your company is realistically likely to reach.</a:t>
            </a:r>
            <a:endParaRPr lang="en-IN" sz="1200" kern="1200" dirty="0">
              <a:solidFill>
                <a:schemeClr val="tx1"/>
              </a:solidFill>
              <a:effectLst/>
              <a:latin typeface="+mn-lt"/>
              <a:ea typeface="+mn-ea"/>
              <a:cs typeface="+mn-cs"/>
            </a:endParaRPr>
          </a:p>
          <a:p>
            <a:pPr lvl="0"/>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Entrepreneurs need to establish a launch market: </a:t>
            </a:r>
            <a:r>
              <a:rPr lang="en-US" sz="1200" i="0" kern="1200" dirty="0">
                <a:solidFill>
                  <a:schemeClr val="tx1"/>
                </a:solidFill>
                <a:effectLst/>
                <a:latin typeface="+mn-lt"/>
                <a:ea typeface="+mn-ea"/>
                <a:cs typeface="+mn-cs"/>
              </a:rPr>
              <a:t>To really give investors what they need, entrepreneurs need to go beyond TAM, SAM, and SOM, to establish a launch market. </a:t>
            </a:r>
            <a:endParaRPr lang="en-IN" sz="120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24</a:t>
            </a:fld>
            <a:endParaRPr lang="en-US" dirty="0"/>
          </a:p>
        </p:txBody>
      </p:sp>
    </p:spTree>
    <p:extLst>
      <p:ext uri="{BB962C8B-B14F-4D97-AF65-F5344CB8AC3E}">
        <p14:creationId xmlns:p14="http://schemas.microsoft.com/office/powerpoint/2010/main" val="8462922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6.7 </a:t>
            </a:r>
            <a:r>
              <a:rPr lang="en-US" sz="1200" kern="1200" dirty="0">
                <a:solidFill>
                  <a:schemeClr val="tx1"/>
                </a:solidFill>
                <a:effectLst/>
                <a:latin typeface="+mn-lt"/>
                <a:ea typeface="+mn-ea"/>
                <a:cs typeface="+mn-cs"/>
              </a:rPr>
              <a:t>Explain the importance of market sizing in growing your customer base. </a:t>
            </a:r>
            <a:endParaRPr lang="en-IN" sz="1200" kern="1200" dirty="0">
              <a:solidFill>
                <a:schemeClr val="tx1"/>
              </a:solidFill>
              <a:effectLst/>
              <a:latin typeface="+mn-lt"/>
              <a:ea typeface="+mn-ea"/>
              <a:cs typeface="+mn-cs"/>
            </a:endParaRPr>
          </a:p>
          <a:p>
            <a:pPr lvl="0"/>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Similar to beachhead or bowling pin strategies: </a:t>
            </a:r>
            <a:r>
              <a:rPr lang="en-US" sz="1200" kern="1200" dirty="0">
                <a:solidFill>
                  <a:schemeClr val="tx1"/>
                </a:solidFill>
                <a:effectLst/>
                <a:latin typeface="+mn-lt"/>
                <a:ea typeface="+mn-ea"/>
                <a:cs typeface="+mn-cs"/>
              </a:rPr>
              <a:t>Creating a launch or niche market is similar to the beachhead and bowling pin strategies.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Proving you have a group of launch customers: </a:t>
            </a:r>
            <a:r>
              <a:rPr lang="en-US" sz="1200" kern="1200" dirty="0">
                <a:solidFill>
                  <a:schemeClr val="tx1"/>
                </a:solidFill>
                <a:effectLst/>
                <a:latin typeface="+mn-lt"/>
                <a:ea typeface="+mn-ea"/>
                <a:cs typeface="+mn-cs"/>
              </a:rPr>
              <a:t>It involves proving that you already have a group of launch customers that really want to buy your product.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 niche customer base: </a:t>
            </a:r>
            <a:r>
              <a:rPr lang="en-US" sz="1200" kern="1200" dirty="0">
                <a:solidFill>
                  <a:schemeClr val="tx1"/>
                </a:solidFill>
                <a:effectLst/>
                <a:latin typeface="+mn-lt"/>
                <a:ea typeface="+mn-ea"/>
                <a:cs typeface="+mn-cs"/>
              </a:rPr>
              <a:t>This is an essential way to convince investors that you already have a real niche customer base that are ready and willing to buy your product as soon as it launches. </a:t>
            </a:r>
            <a:endParaRPr lang="en-IN" sz="1200" kern="1200" dirty="0">
              <a:solidFill>
                <a:schemeClr val="tx1"/>
              </a:solidFill>
              <a:effectLst/>
              <a:latin typeface="+mn-lt"/>
              <a:ea typeface="+mn-ea"/>
              <a:cs typeface="+mn-cs"/>
            </a:endParaRPr>
          </a:p>
          <a:p>
            <a:endParaRPr lang="en-IN" dirty="0"/>
          </a:p>
          <a:p>
            <a:pPr lvl="0"/>
            <a:r>
              <a:rPr lang="en-IN" dirty="0"/>
              <a:t>Key Questions Relating to Customer Segments: </a:t>
            </a:r>
          </a:p>
          <a:p>
            <a:pPr marL="228600" lvl="0" indent="-228600">
              <a:buAutoNum type="alphaLcPeriod"/>
            </a:pPr>
            <a:r>
              <a:rPr lang="en-US" sz="1200" kern="1200" dirty="0">
                <a:solidFill>
                  <a:schemeClr val="tx1"/>
                </a:solidFill>
                <a:effectLst/>
                <a:latin typeface="+mn-lt"/>
                <a:ea typeface="+mn-ea"/>
                <a:cs typeface="+mn-cs"/>
              </a:rPr>
              <a:t>What size is your customer segment? </a:t>
            </a:r>
          </a:p>
          <a:p>
            <a:pPr marL="228600" lvl="0" indent="-228600">
              <a:buAutoNum type="alphaLcPeriod"/>
            </a:pPr>
            <a:r>
              <a:rPr lang="en-US" sz="1200" kern="1200" dirty="0">
                <a:solidFill>
                  <a:schemeClr val="tx1"/>
                </a:solidFill>
                <a:effectLst/>
                <a:latin typeface="+mn-lt"/>
                <a:ea typeface="+mn-ea"/>
                <a:cs typeface="+mn-cs"/>
              </a:rPr>
              <a:t>How much buying power do your customers have?</a:t>
            </a:r>
          </a:p>
          <a:p>
            <a:pPr marL="228600" lvl="0" indent="-228600">
              <a:buAutoNum type="alphaLcPeriod"/>
            </a:pPr>
            <a:r>
              <a:rPr lang="en-US" sz="1200" kern="1200" dirty="0">
                <a:solidFill>
                  <a:schemeClr val="tx1"/>
                </a:solidFill>
                <a:effectLst/>
                <a:latin typeface="+mn-lt"/>
                <a:ea typeface="+mn-ea"/>
                <a:cs typeface="+mn-cs"/>
              </a:rPr>
              <a:t>Can your customers be identified in the segment?</a:t>
            </a:r>
          </a:p>
          <a:p>
            <a:pPr marL="228600" lvl="0" indent="-228600">
              <a:buAutoNum type="alphaLcPeriod"/>
            </a:pPr>
            <a:r>
              <a:rPr lang="en-US" sz="1200" kern="1200" dirty="0">
                <a:solidFill>
                  <a:schemeClr val="tx1"/>
                </a:solidFill>
                <a:effectLst/>
                <a:latin typeface="+mn-lt"/>
                <a:ea typeface="+mn-ea"/>
                <a:cs typeface="+mn-cs"/>
              </a:rPr>
              <a:t>How accessible are the customers in your segment? </a:t>
            </a:r>
            <a:endParaRPr lang="en-US" sz="1200" kern="1200" dirty="0" smtClean="0">
              <a:solidFill>
                <a:schemeClr val="tx1"/>
              </a:solidFill>
              <a:effectLst/>
              <a:latin typeface="+mn-lt"/>
              <a:ea typeface="+mn-ea"/>
              <a:cs typeface="+mn-cs"/>
            </a:endParaRPr>
          </a:p>
          <a:p>
            <a:pPr marL="228600" lvl="0" indent="-228600">
              <a:buAutoNum type="alphaLcPeriod"/>
            </a:pPr>
            <a:r>
              <a:rPr lang="en-US" sz="1200" kern="1200" dirty="0" smtClean="0">
                <a:solidFill>
                  <a:schemeClr val="tx1"/>
                </a:solidFill>
                <a:effectLst/>
                <a:latin typeface="+mn-lt"/>
                <a:ea typeface="+mn-ea"/>
                <a:cs typeface="+mn-cs"/>
              </a:rPr>
              <a:t>How </a:t>
            </a:r>
            <a:r>
              <a:rPr lang="en-US" sz="1200" kern="1200" dirty="0">
                <a:solidFill>
                  <a:schemeClr val="tx1"/>
                </a:solidFill>
                <a:effectLst/>
                <a:latin typeface="+mn-lt"/>
                <a:ea typeface="+mn-ea"/>
                <a:cs typeface="+mn-cs"/>
              </a:rPr>
              <a:t>stable is your customer segment?</a:t>
            </a:r>
            <a:endParaRPr lang="en-IN" sz="1200" kern="1200" dirty="0">
              <a:solidFill>
                <a:schemeClr val="tx1"/>
              </a:solidFill>
              <a:effectLst/>
              <a:latin typeface="+mn-lt"/>
              <a:ea typeface="+mn-ea"/>
              <a:cs typeface="+mn-cs"/>
            </a:endParaRPr>
          </a:p>
          <a:p>
            <a:endParaRPr lang="en-IN" dirty="0"/>
          </a:p>
          <a:p>
            <a:endParaRPr lang="en-IN"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25</a:t>
            </a:fld>
            <a:endParaRPr lang="en-US" dirty="0"/>
          </a:p>
        </p:txBody>
      </p:sp>
    </p:spTree>
    <p:extLst>
      <p:ext uri="{BB962C8B-B14F-4D97-AF65-F5344CB8AC3E}">
        <p14:creationId xmlns:p14="http://schemas.microsoft.com/office/powerpoint/2010/main" val="2884705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6.7 </a:t>
            </a:r>
            <a:r>
              <a:rPr lang="en-US" sz="1200" kern="1200" dirty="0">
                <a:solidFill>
                  <a:schemeClr val="tx1"/>
                </a:solidFill>
                <a:effectLst/>
                <a:latin typeface="+mn-lt"/>
                <a:ea typeface="+mn-ea"/>
                <a:cs typeface="+mn-cs"/>
              </a:rPr>
              <a:t>Explain the importance of market sizing in growing your customer base. </a:t>
            </a:r>
            <a:endParaRPr lang="en-IN" sz="1200" kern="1200" dirty="0">
              <a:solidFill>
                <a:schemeClr val="tx1"/>
              </a:solidFill>
              <a:effectLst/>
              <a:latin typeface="+mn-lt"/>
              <a:ea typeface="+mn-ea"/>
              <a:cs typeface="+mn-cs"/>
            </a:endParaRPr>
          </a:p>
          <a:p>
            <a:pPr lvl="0"/>
            <a:endParaRPr lang="en-US" i="1" dirty="0"/>
          </a:p>
          <a:p>
            <a:pPr lvl="0"/>
            <a:r>
              <a:rPr lang="en-IN" dirty="0" smtClean="0"/>
              <a:t>Key </a:t>
            </a:r>
            <a:r>
              <a:rPr lang="en-IN" dirty="0"/>
              <a:t>Questions Relating to Customer Segments: </a:t>
            </a:r>
          </a:p>
          <a:p>
            <a:pPr marL="228600" lvl="0" indent="-228600">
              <a:buAutoNum type="alphaLcPeriod"/>
            </a:pPr>
            <a:r>
              <a:rPr lang="en-US" sz="1200" kern="1200" dirty="0">
                <a:solidFill>
                  <a:schemeClr val="tx1"/>
                </a:solidFill>
                <a:effectLst/>
                <a:latin typeface="+mn-lt"/>
                <a:ea typeface="+mn-ea"/>
                <a:cs typeface="+mn-cs"/>
              </a:rPr>
              <a:t>What size is your customer segment? </a:t>
            </a:r>
          </a:p>
          <a:p>
            <a:pPr marL="228600" lvl="0" indent="-228600">
              <a:buAutoNum type="alphaLcPeriod"/>
            </a:pPr>
            <a:r>
              <a:rPr lang="en-US" sz="1200" kern="1200" dirty="0">
                <a:solidFill>
                  <a:schemeClr val="tx1"/>
                </a:solidFill>
                <a:effectLst/>
                <a:latin typeface="+mn-lt"/>
                <a:ea typeface="+mn-ea"/>
                <a:cs typeface="+mn-cs"/>
              </a:rPr>
              <a:t>How much buying power do your customers have?</a:t>
            </a:r>
          </a:p>
          <a:p>
            <a:pPr marL="228600" lvl="0" indent="-228600">
              <a:buAutoNum type="alphaLcPeriod"/>
            </a:pPr>
            <a:r>
              <a:rPr lang="en-US" sz="1200" kern="1200" dirty="0">
                <a:solidFill>
                  <a:schemeClr val="tx1"/>
                </a:solidFill>
                <a:effectLst/>
                <a:latin typeface="+mn-lt"/>
                <a:ea typeface="+mn-ea"/>
                <a:cs typeface="+mn-cs"/>
              </a:rPr>
              <a:t>Can your customers be identified in the segment?</a:t>
            </a:r>
          </a:p>
          <a:p>
            <a:pPr marL="228600" lvl="0" indent="-228600">
              <a:buAutoNum type="alphaLcPeriod"/>
            </a:pPr>
            <a:r>
              <a:rPr lang="en-US" sz="1200" kern="1200" dirty="0">
                <a:solidFill>
                  <a:schemeClr val="tx1"/>
                </a:solidFill>
                <a:effectLst/>
                <a:latin typeface="+mn-lt"/>
                <a:ea typeface="+mn-ea"/>
                <a:cs typeface="+mn-cs"/>
              </a:rPr>
              <a:t>How accessible are the customers in your segment? </a:t>
            </a:r>
            <a:endParaRPr lang="en-US" sz="1200" kern="1200" dirty="0" smtClean="0">
              <a:solidFill>
                <a:schemeClr val="tx1"/>
              </a:solidFill>
              <a:effectLst/>
              <a:latin typeface="+mn-lt"/>
              <a:ea typeface="+mn-ea"/>
              <a:cs typeface="+mn-cs"/>
            </a:endParaRPr>
          </a:p>
          <a:p>
            <a:pPr marL="228600" lvl="0" indent="-228600">
              <a:buAutoNum type="alphaLcPeriod"/>
            </a:pPr>
            <a:r>
              <a:rPr lang="en-US" sz="1200" kern="1200" dirty="0" smtClean="0">
                <a:solidFill>
                  <a:schemeClr val="tx1"/>
                </a:solidFill>
                <a:effectLst/>
                <a:latin typeface="+mn-lt"/>
                <a:ea typeface="+mn-ea"/>
                <a:cs typeface="+mn-cs"/>
              </a:rPr>
              <a:t>How </a:t>
            </a:r>
            <a:r>
              <a:rPr lang="en-US" sz="1200" kern="1200" dirty="0">
                <a:solidFill>
                  <a:schemeClr val="tx1"/>
                </a:solidFill>
                <a:effectLst/>
                <a:latin typeface="+mn-lt"/>
                <a:ea typeface="+mn-ea"/>
                <a:cs typeface="+mn-cs"/>
              </a:rPr>
              <a:t>stable is your customer segment?</a:t>
            </a:r>
            <a:endParaRPr lang="en-IN" sz="1200" kern="1200" dirty="0">
              <a:solidFill>
                <a:schemeClr val="tx1"/>
              </a:solidFill>
              <a:effectLst/>
              <a:latin typeface="+mn-lt"/>
              <a:ea typeface="+mn-ea"/>
              <a:cs typeface="+mn-cs"/>
            </a:endParaRPr>
          </a:p>
          <a:p>
            <a:endParaRPr lang="en-IN" dirty="0"/>
          </a:p>
          <a:p>
            <a:endParaRPr lang="en-IN"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26</a:t>
            </a:fld>
            <a:endParaRPr lang="en-US" dirty="0"/>
          </a:p>
        </p:txBody>
      </p:sp>
    </p:spTree>
    <p:extLst>
      <p:ext uri="{BB962C8B-B14F-4D97-AF65-F5344CB8AC3E}">
        <p14:creationId xmlns:p14="http://schemas.microsoft.com/office/powerpoint/2010/main" val="39668244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6.7 </a:t>
            </a:r>
            <a:r>
              <a:rPr lang="en-US" sz="1200" kern="1200" dirty="0">
                <a:solidFill>
                  <a:schemeClr val="tx1"/>
                </a:solidFill>
                <a:effectLst/>
                <a:latin typeface="+mn-lt"/>
                <a:ea typeface="+mn-ea"/>
                <a:cs typeface="+mn-cs"/>
              </a:rPr>
              <a:t>Explain the importance of market sizing in growing your customer base. </a:t>
            </a:r>
            <a:endParaRPr lang="en-IN" sz="1200" kern="1200" dirty="0">
              <a:solidFill>
                <a:schemeClr val="tx1"/>
              </a:solidFill>
              <a:effectLst/>
              <a:latin typeface="+mn-lt"/>
              <a:ea typeface="+mn-ea"/>
              <a:cs typeface="+mn-cs"/>
            </a:endParaRPr>
          </a:p>
          <a:p>
            <a:pPr lvl="0"/>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Why market sizing is important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IN" dirty="0"/>
              <a:t>Calculates sales and profits: </a:t>
            </a:r>
            <a:r>
              <a:rPr lang="en-US" sz="1200" kern="1200" dirty="0">
                <a:solidFill>
                  <a:schemeClr val="tx1"/>
                </a:solidFill>
                <a:effectLst/>
                <a:latin typeface="+mn-lt"/>
                <a:ea typeface="+mn-ea"/>
                <a:cs typeface="+mn-cs"/>
              </a:rPr>
              <a:t>It calculates the number of sales and resulting profits of new products or customer segments.</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IN" dirty="0"/>
              <a:t>Identifies growth opportunities: </a:t>
            </a:r>
            <a:r>
              <a:rPr lang="en-US" sz="1200" kern="1200" dirty="0">
                <a:solidFill>
                  <a:schemeClr val="tx1"/>
                </a:solidFill>
                <a:effectLst/>
                <a:latin typeface="+mn-lt"/>
                <a:ea typeface="+mn-ea"/>
                <a:cs typeface="+mn-cs"/>
              </a:rPr>
              <a:t>It identifies growth opportunities in different product lines and customer segments.</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IN" dirty="0"/>
              <a:t>Pinpoints competitive threats: </a:t>
            </a:r>
            <a:r>
              <a:rPr lang="en-US" sz="1200" kern="1200" dirty="0">
                <a:solidFill>
                  <a:schemeClr val="tx1"/>
                </a:solidFill>
                <a:effectLst/>
                <a:latin typeface="+mn-lt"/>
                <a:ea typeface="+mn-ea"/>
                <a:cs typeface="+mn-cs"/>
              </a:rPr>
              <a:t>It helps to pinpoint competitive threats and how to develop strategies for those threats.</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IN" dirty="0"/>
              <a:t>Thinking of exit strategies: </a:t>
            </a:r>
            <a:r>
              <a:rPr lang="en-US" sz="1200" kern="1200" dirty="0">
                <a:solidFill>
                  <a:schemeClr val="tx1"/>
                </a:solidFill>
                <a:effectLst/>
                <a:latin typeface="+mn-lt"/>
                <a:ea typeface="+mn-ea"/>
                <a:cs typeface="+mn-cs"/>
              </a:rPr>
              <a:t>It forces you think about exit strategies or pivot points in the future.</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IN" dirty="0"/>
              <a:t>A sense of market trends: </a:t>
            </a:r>
            <a:r>
              <a:rPr lang="en-US" sz="1200" kern="1200" dirty="0">
                <a:solidFill>
                  <a:schemeClr val="tx1"/>
                </a:solidFill>
                <a:effectLst/>
                <a:latin typeface="+mn-lt"/>
                <a:ea typeface="+mn-ea"/>
                <a:cs typeface="+mn-cs"/>
              </a:rPr>
              <a:t>It gives you a sense of market trends and their potential to impact your business in the future.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IN" dirty="0"/>
              <a:t>As proof for investors: </a:t>
            </a:r>
            <a:r>
              <a:rPr lang="en-US" sz="1200" kern="1200" dirty="0">
                <a:solidFill>
                  <a:schemeClr val="tx1"/>
                </a:solidFill>
                <a:effectLst/>
                <a:latin typeface="+mn-lt"/>
                <a:ea typeface="+mn-ea"/>
                <a:cs typeface="+mn-cs"/>
              </a:rPr>
              <a:t>It is important for investors who want to see evidence of a large enough market to justify their investment. </a:t>
            </a:r>
            <a:endParaRPr lang="en-IN" sz="1200" kern="1200" dirty="0">
              <a:solidFill>
                <a:schemeClr val="tx1"/>
              </a:solidFill>
              <a:effectLst/>
              <a:latin typeface="+mn-lt"/>
              <a:ea typeface="+mn-ea"/>
              <a:cs typeface="+mn-cs"/>
            </a:endParaRPr>
          </a:p>
          <a:p>
            <a:pPr lvl="0"/>
            <a:r>
              <a:rPr lang="en-IN" dirty="0"/>
              <a:t> </a:t>
            </a: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27</a:t>
            </a:fld>
            <a:endParaRPr lang="en-US" dirty="0"/>
          </a:p>
        </p:txBody>
      </p:sp>
    </p:spTree>
    <p:extLst>
      <p:ext uri="{BB962C8B-B14F-4D97-AF65-F5344CB8AC3E}">
        <p14:creationId xmlns:p14="http://schemas.microsoft.com/office/powerpoint/2010/main" val="21312502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6.7 </a:t>
            </a:r>
            <a:r>
              <a:rPr lang="en-US" sz="1200" kern="1200" dirty="0">
                <a:solidFill>
                  <a:schemeClr val="tx1"/>
                </a:solidFill>
                <a:effectLst/>
                <a:latin typeface="+mn-lt"/>
                <a:ea typeface="+mn-ea"/>
                <a:cs typeface="+mn-cs"/>
              </a:rPr>
              <a:t>Explain the importance of market sizing in growing your customer base. </a:t>
            </a:r>
            <a:endParaRPr lang="en-IN" sz="1200" kern="1200" dirty="0">
              <a:solidFill>
                <a:schemeClr val="tx1"/>
              </a:solidFill>
              <a:effectLst/>
              <a:latin typeface="+mn-lt"/>
              <a:ea typeface="+mn-ea"/>
              <a:cs typeface="+mn-cs"/>
            </a:endParaRPr>
          </a:p>
          <a:p>
            <a:pPr lvl="0"/>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Estimating your market size: </a:t>
            </a:r>
            <a:r>
              <a:rPr lang="en-US" sz="1200" kern="1200" dirty="0">
                <a:solidFill>
                  <a:schemeClr val="tx1"/>
                </a:solidFill>
                <a:effectLst/>
                <a:latin typeface="+mn-lt"/>
                <a:ea typeface="+mn-ea"/>
                <a:cs typeface="+mn-cs"/>
              </a:rPr>
              <a:t>For a decent estimate of your market size, you will need to carry out the following methods: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smtClean="0"/>
              <a:t>Define </a:t>
            </a:r>
            <a:r>
              <a:rPr lang="en-IN" dirty="0"/>
              <a:t>the segment: </a:t>
            </a:r>
            <a:r>
              <a:rPr lang="en-US" sz="1200" kern="1200" dirty="0">
                <a:solidFill>
                  <a:schemeClr val="tx1"/>
                </a:solidFill>
                <a:effectLst/>
                <a:latin typeface="+mn-lt"/>
                <a:ea typeface="+mn-ea"/>
                <a:cs typeface="+mn-cs"/>
              </a:rPr>
              <a:t>Define your segment of the market. </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Conduct </a:t>
            </a:r>
            <a:r>
              <a:rPr lang="en-US" dirty="0"/>
              <a:t>top-down market sizing: </a:t>
            </a:r>
            <a:r>
              <a:rPr lang="en-US" sz="1200" kern="1200" dirty="0">
                <a:solidFill>
                  <a:schemeClr val="tx1"/>
                </a:solidFill>
                <a:effectLst/>
                <a:latin typeface="+mn-lt"/>
                <a:ea typeface="+mn-ea"/>
                <a:cs typeface="+mn-cs"/>
              </a:rPr>
              <a:t>A </a:t>
            </a:r>
            <a:r>
              <a:rPr lang="en-US" sz="1200" b="1" kern="1200" dirty="0" smtClean="0">
                <a:solidFill>
                  <a:schemeClr val="tx1"/>
                </a:solidFill>
                <a:effectLst/>
                <a:latin typeface="+mn-lt"/>
                <a:ea typeface="+mn-ea"/>
                <a:cs typeface="+mn-cs"/>
              </a:rPr>
              <a:t>top-down </a:t>
            </a:r>
            <a:r>
              <a:rPr lang="en-US" sz="1200" b="1" kern="1200" dirty="0">
                <a:solidFill>
                  <a:schemeClr val="tx1"/>
                </a:solidFill>
                <a:effectLst/>
                <a:latin typeface="+mn-lt"/>
                <a:ea typeface="+mn-ea"/>
                <a:cs typeface="+mn-cs"/>
              </a:rPr>
              <a:t>analysis</a:t>
            </a:r>
            <a:r>
              <a:rPr lang="en-US" sz="1200" kern="1200" dirty="0">
                <a:solidFill>
                  <a:schemeClr val="tx1"/>
                </a:solidFill>
                <a:effectLst/>
                <a:latin typeface="+mn-lt"/>
                <a:ea typeface="+mn-ea"/>
                <a:cs typeface="+mn-cs"/>
              </a:rPr>
              <a:t> involves determining the total market, and then estimating your share of the market.</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Conduct a </a:t>
            </a:r>
            <a:r>
              <a:rPr lang="en-US" dirty="0" smtClean="0"/>
              <a:t>bottom-up </a:t>
            </a:r>
            <a:r>
              <a:rPr lang="en-US" dirty="0"/>
              <a:t>analysis: </a:t>
            </a:r>
            <a:r>
              <a:rPr lang="en-GB" sz="1200" kern="1200" dirty="0">
                <a:solidFill>
                  <a:schemeClr val="tx1"/>
                </a:solidFill>
                <a:effectLst/>
                <a:latin typeface="+mn-lt"/>
                <a:ea typeface="+mn-ea"/>
                <a:cs typeface="+mn-cs"/>
              </a:rPr>
              <a:t>A </a:t>
            </a:r>
            <a:r>
              <a:rPr lang="en-GB" sz="1200" b="1" kern="1200" dirty="0" smtClean="0">
                <a:solidFill>
                  <a:schemeClr val="tx1"/>
                </a:solidFill>
                <a:effectLst/>
                <a:latin typeface="+mn-lt"/>
                <a:ea typeface="+mn-ea"/>
                <a:cs typeface="+mn-cs"/>
              </a:rPr>
              <a:t>bottom-up</a:t>
            </a:r>
            <a:r>
              <a:rPr lang="en-GB" sz="1200" kern="1200" dirty="0">
                <a:solidFill>
                  <a:schemeClr val="tx1"/>
                </a:solidFill>
                <a:effectLst/>
                <a:latin typeface="+mn-lt"/>
                <a:ea typeface="+mn-ea"/>
                <a:cs typeface="+mn-cs"/>
              </a:rPr>
              <a:t> analysis involves estimating potential sales using calculations in order to arrive at total sales figure.</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Don’t forget to do sanity checks: </a:t>
            </a:r>
            <a:r>
              <a:rPr lang="en-US" sz="1200" kern="1200" dirty="0">
                <a:solidFill>
                  <a:schemeClr val="tx1"/>
                </a:solidFill>
                <a:effectLst/>
                <a:latin typeface="+mn-lt"/>
                <a:ea typeface="+mn-ea"/>
                <a:cs typeface="+mn-cs"/>
              </a:rPr>
              <a:t>You might have gathered all your data and research, but don’t neglect to carry out sanity checks during the calculations process; if your calculation results in 350 million cyclists in the </a:t>
            </a:r>
            <a:r>
              <a:rPr lang="en-US" sz="1200" kern="1200" dirty="0" smtClean="0">
                <a:solidFill>
                  <a:schemeClr val="tx1"/>
                </a:solidFill>
                <a:effectLst/>
                <a:latin typeface="+mn-lt"/>
                <a:ea typeface="+mn-ea"/>
                <a:cs typeface="+mn-cs"/>
              </a:rPr>
              <a:t>U.S., </a:t>
            </a:r>
            <a:r>
              <a:rPr lang="en-US" sz="1200" kern="1200" dirty="0">
                <a:solidFill>
                  <a:schemeClr val="tx1"/>
                </a:solidFill>
                <a:effectLst/>
                <a:latin typeface="+mn-lt"/>
                <a:ea typeface="+mn-ea"/>
                <a:cs typeface="+mn-cs"/>
              </a:rPr>
              <a:t>but the population of the </a:t>
            </a:r>
            <a:r>
              <a:rPr lang="en-US" sz="1200" kern="1200" dirty="0" smtClean="0">
                <a:solidFill>
                  <a:schemeClr val="tx1"/>
                </a:solidFill>
                <a:effectLst/>
                <a:latin typeface="+mn-lt"/>
                <a:ea typeface="+mn-ea"/>
                <a:cs typeface="+mn-cs"/>
              </a:rPr>
              <a:t>U.S. </a:t>
            </a:r>
            <a:r>
              <a:rPr lang="en-US" sz="1200" kern="1200" dirty="0">
                <a:solidFill>
                  <a:schemeClr val="tx1"/>
                </a:solidFill>
                <a:effectLst/>
                <a:latin typeface="+mn-lt"/>
                <a:ea typeface="+mn-ea"/>
                <a:cs typeface="+mn-cs"/>
              </a:rPr>
              <a:t>is only 300 million, then you know you have gone wrong somewhere. </a:t>
            </a:r>
            <a:endParaRPr lang="en-IN" sz="1200" kern="1200" dirty="0">
              <a:solidFill>
                <a:schemeClr val="tx1"/>
              </a:solidFill>
              <a:effectLst/>
              <a:latin typeface="+mn-lt"/>
              <a:ea typeface="+mn-ea"/>
              <a:cs typeface="+mn-cs"/>
            </a:endParaRPr>
          </a:p>
          <a:p>
            <a:pPr lvl="0"/>
            <a:endParaRPr lang="en-US" dirty="0"/>
          </a:p>
          <a:p>
            <a:pPr lvl="0"/>
            <a:r>
              <a:rPr lang="en-US" dirty="0"/>
              <a:t>Check out the competition: </a:t>
            </a:r>
            <a:r>
              <a:rPr lang="en-US" sz="1200" kern="1200" dirty="0">
                <a:solidFill>
                  <a:schemeClr val="tx1"/>
                </a:solidFill>
                <a:effectLst/>
                <a:latin typeface="+mn-lt"/>
                <a:ea typeface="+mn-ea"/>
                <a:cs typeface="+mn-cs"/>
              </a:rPr>
              <a:t>Do some research on your competition; is your industry crowded; what companies are leading the way in selling products or services similar to yours?</a:t>
            </a:r>
            <a:endParaRPr lang="en-IN"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pPr lvl="0"/>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28</a:t>
            </a:fld>
            <a:endParaRPr lang="en-US" dirty="0"/>
          </a:p>
        </p:txBody>
      </p:sp>
    </p:spTree>
    <p:extLst>
      <p:ext uri="{BB962C8B-B14F-4D97-AF65-F5344CB8AC3E}">
        <p14:creationId xmlns:p14="http://schemas.microsoft.com/office/powerpoint/2010/main" val="2993961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US" baseline="0" dirty="0"/>
              <a:t>6.1 </a:t>
            </a:r>
            <a:r>
              <a:rPr lang="en-US" sz="1200" kern="1200" dirty="0">
                <a:solidFill>
                  <a:schemeClr val="tx1"/>
                </a:solidFill>
                <a:effectLst/>
                <a:latin typeface="+mn-lt"/>
                <a:ea typeface="+mn-ea"/>
                <a:cs typeface="+mn-cs"/>
              </a:rPr>
              <a:t>Define a customer and a market.</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a:t>
            </a:r>
            <a:r>
              <a:rPr lang="en-US" b="1" dirty="0"/>
              <a:t> </a:t>
            </a:r>
            <a:r>
              <a:rPr lang="en-US" dirty="0"/>
              <a:t>market is a place where people can sell goods and services: </a:t>
            </a:r>
            <a:r>
              <a:rPr lang="en-US" sz="1200" kern="1200" dirty="0">
                <a:solidFill>
                  <a:schemeClr val="tx1"/>
                </a:solidFill>
                <a:effectLst/>
                <a:latin typeface="+mn-lt"/>
                <a:ea typeface="+mn-ea"/>
                <a:cs typeface="+mn-cs"/>
              </a:rPr>
              <a:t>A</a:t>
            </a:r>
            <a:r>
              <a:rPr lang="en-US" sz="1200" b="1" kern="1200" dirty="0">
                <a:solidFill>
                  <a:schemeClr val="tx1"/>
                </a:solidFill>
                <a:effectLst/>
                <a:latin typeface="+mn-lt"/>
                <a:ea typeface="+mn-ea"/>
                <a:cs typeface="+mn-cs"/>
              </a:rPr>
              <a:t> market</a:t>
            </a:r>
            <a:r>
              <a:rPr lang="en-US" sz="1200" kern="1200" dirty="0">
                <a:solidFill>
                  <a:schemeClr val="tx1"/>
                </a:solidFill>
                <a:effectLst/>
                <a:latin typeface="+mn-lt"/>
                <a:ea typeface="+mn-ea"/>
                <a:cs typeface="+mn-cs"/>
              </a:rPr>
              <a:t> is a place where people can sell goods and services (the supply) to people who wish to buy those goods and services (the demand). </a:t>
            </a:r>
            <a:endParaRPr lang="en-IN" sz="1200" kern="1200" dirty="0">
              <a:solidFill>
                <a:schemeClr val="tx1"/>
              </a:solidFill>
              <a:effectLst/>
              <a:latin typeface="+mn-lt"/>
              <a:ea typeface="+mn-ea"/>
              <a:cs typeface="+mn-cs"/>
            </a:endParaRP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Supply</a:t>
            </a:r>
            <a:r>
              <a:rPr lang="en-US" b="1" dirty="0"/>
              <a:t> </a:t>
            </a:r>
            <a:r>
              <a:rPr lang="en-US" dirty="0"/>
              <a:t>refers to sellers; demand is the desire held by prospective customers for goods and </a:t>
            </a:r>
            <a:r>
              <a:rPr lang="en-US" dirty="0" smtClean="0"/>
              <a:t>services: </a:t>
            </a:r>
            <a:r>
              <a:rPr lang="en-US" sz="1200" b="1" kern="1200" dirty="0">
                <a:solidFill>
                  <a:schemeClr val="tx1"/>
                </a:solidFill>
                <a:effectLst/>
                <a:latin typeface="+mn-lt"/>
                <a:ea typeface="+mn-ea"/>
                <a:cs typeface="+mn-cs"/>
              </a:rPr>
              <a:t>Supply </a:t>
            </a:r>
            <a:r>
              <a:rPr lang="en-US" sz="1200" kern="1200" dirty="0">
                <a:solidFill>
                  <a:schemeClr val="tx1"/>
                </a:solidFill>
                <a:effectLst/>
                <a:latin typeface="+mn-lt"/>
                <a:ea typeface="+mn-ea"/>
                <a:cs typeface="+mn-cs"/>
              </a:rPr>
              <a:t>refers to the sellers that compete for customers in the marketplace, while </a:t>
            </a:r>
            <a:r>
              <a:rPr lang="en-US" sz="1200" b="1" kern="1200" dirty="0">
                <a:solidFill>
                  <a:schemeClr val="tx1"/>
                </a:solidFill>
                <a:effectLst/>
                <a:latin typeface="+mn-lt"/>
                <a:ea typeface="+mn-ea"/>
                <a:cs typeface="+mn-cs"/>
              </a:rPr>
              <a:t>demand</a:t>
            </a:r>
            <a:r>
              <a:rPr lang="en-US" sz="1200" kern="1200" dirty="0">
                <a:solidFill>
                  <a:schemeClr val="tx1"/>
                </a:solidFill>
                <a:effectLst/>
                <a:latin typeface="+mn-lt"/>
                <a:ea typeface="+mn-ea"/>
                <a:cs typeface="+mn-cs"/>
              </a:rPr>
              <a:t> implies the desire held by prospective customers for the goods and services available.</a:t>
            </a:r>
            <a:endParaRPr lang="en-IN" sz="1200" kern="1200" dirty="0">
              <a:solidFill>
                <a:schemeClr val="tx1"/>
              </a:solidFill>
              <a:effectLst/>
              <a:latin typeface="+mn-lt"/>
              <a:ea typeface="+mn-ea"/>
              <a:cs typeface="+mn-cs"/>
            </a:endParaRPr>
          </a:p>
          <a:p>
            <a:r>
              <a:rPr lang="en-US" dirty="0"/>
              <a:t> </a:t>
            </a:r>
          </a:p>
          <a:p>
            <a:r>
              <a:rPr lang="en-US" dirty="0"/>
              <a:t>Four main elements to define a market</a:t>
            </a:r>
          </a:p>
          <a:p>
            <a:pPr marL="228600" lvl="0" indent="-228600">
              <a:buAutoNum type="alphaLcPeriod"/>
            </a:pPr>
            <a:r>
              <a:rPr lang="en-US" sz="1200" kern="1200" dirty="0">
                <a:solidFill>
                  <a:schemeClr val="tx1"/>
                </a:solidFill>
                <a:effectLst/>
                <a:latin typeface="+mn-lt"/>
                <a:ea typeface="+mn-ea"/>
                <a:cs typeface="+mn-cs"/>
              </a:rPr>
              <a:t>A set of actual or potential </a:t>
            </a:r>
            <a:r>
              <a:rPr lang="en-US" sz="1200" kern="1200" dirty="0" smtClean="0">
                <a:solidFill>
                  <a:schemeClr val="tx1"/>
                </a:solidFill>
                <a:effectLst/>
                <a:latin typeface="+mn-lt"/>
                <a:ea typeface="+mn-ea"/>
                <a:cs typeface="+mn-cs"/>
              </a:rPr>
              <a:t>customers,</a:t>
            </a:r>
            <a:endParaRPr lang="en-US"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for a given set of products or </a:t>
            </a:r>
            <a:r>
              <a:rPr lang="en-US" sz="1200" kern="1200" dirty="0" smtClean="0">
                <a:solidFill>
                  <a:schemeClr val="tx1"/>
                </a:solidFill>
                <a:effectLst/>
                <a:latin typeface="+mn-lt"/>
                <a:ea typeface="+mn-ea"/>
                <a:cs typeface="+mn-cs"/>
              </a:rPr>
              <a:t>services,</a:t>
            </a:r>
            <a:endParaRPr lang="en-US"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who have a common set of needs or wants, and</a:t>
            </a:r>
          </a:p>
          <a:p>
            <a:pPr marL="228600" lvl="0" indent="-228600">
              <a:buAutoNum type="alphaLcPeriod"/>
            </a:pPr>
            <a:r>
              <a:rPr lang="en-US" sz="1200" kern="1200" dirty="0">
                <a:solidFill>
                  <a:schemeClr val="tx1"/>
                </a:solidFill>
                <a:effectLst/>
                <a:latin typeface="+mn-lt"/>
                <a:ea typeface="+mn-ea"/>
                <a:cs typeface="+mn-cs"/>
              </a:rPr>
              <a:t>who reference each other when making a buying </a:t>
            </a:r>
            <a:r>
              <a:rPr lang="en-US" sz="1200" kern="1200" dirty="0" smtClean="0">
                <a:solidFill>
                  <a:schemeClr val="tx1"/>
                </a:solidFill>
                <a:effectLst/>
                <a:latin typeface="+mn-lt"/>
                <a:ea typeface="+mn-ea"/>
                <a:cs typeface="+mn-cs"/>
              </a:rPr>
              <a:t>decision.</a:t>
            </a:r>
            <a:endParaRPr lang="en-IN" sz="1200" kern="1200" dirty="0">
              <a:solidFill>
                <a:schemeClr val="tx1"/>
              </a:solidFill>
              <a:effectLst/>
              <a:latin typeface="+mn-lt"/>
              <a:ea typeface="+mn-ea"/>
              <a:cs typeface="+mn-cs"/>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3</a:t>
            </a:fld>
            <a:endParaRPr lang="en-US" dirty="0"/>
          </a:p>
        </p:txBody>
      </p:sp>
    </p:spTree>
    <p:extLst>
      <p:ext uri="{BB962C8B-B14F-4D97-AF65-F5344CB8AC3E}">
        <p14:creationId xmlns:p14="http://schemas.microsoft.com/office/powerpoint/2010/main" val="3192459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US" baseline="0" dirty="0"/>
              <a:t>6.1 </a:t>
            </a:r>
            <a:r>
              <a:rPr lang="en-US" sz="1200" kern="1200" dirty="0">
                <a:solidFill>
                  <a:schemeClr val="tx1"/>
                </a:solidFill>
                <a:effectLst/>
                <a:latin typeface="+mn-lt"/>
                <a:ea typeface="+mn-ea"/>
                <a:cs typeface="+mn-cs"/>
              </a:rPr>
              <a:t>Define a customer and a market.</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Market opportunity: market demand: </a:t>
            </a:r>
            <a:r>
              <a:rPr lang="en-US" sz="1200" kern="1200" dirty="0" smtClean="0">
                <a:solidFill>
                  <a:schemeClr val="tx1"/>
                </a:solidFill>
                <a:effectLst/>
                <a:latin typeface="+mn-lt"/>
                <a:ea typeface="+mn-ea"/>
                <a:cs typeface="+mn-cs"/>
              </a:rPr>
              <a:t>A </a:t>
            </a:r>
            <a:r>
              <a:rPr lang="en-US" sz="1200" b="1" kern="1200" dirty="0" smtClean="0">
                <a:solidFill>
                  <a:schemeClr val="tx1"/>
                </a:solidFill>
                <a:effectLst/>
                <a:latin typeface="+mn-lt"/>
                <a:ea typeface="+mn-ea"/>
                <a:cs typeface="+mn-cs"/>
              </a:rPr>
              <a:t>market opportunity</a:t>
            </a:r>
            <a:r>
              <a:rPr lang="en-US" sz="1200" kern="1200" dirty="0" smtClean="0">
                <a:solidFill>
                  <a:schemeClr val="tx1"/>
                </a:solidFill>
                <a:effectLst/>
                <a:latin typeface="+mn-lt"/>
                <a:ea typeface="+mn-ea"/>
                <a:cs typeface="+mn-cs"/>
              </a:rPr>
              <a:t> is often identifiable by the degree of customer or market demand for a specific product application.  </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Product application: goods and services: </a:t>
            </a:r>
            <a:r>
              <a:rPr lang="en-US" sz="1200" kern="1200" dirty="0" smtClean="0">
                <a:solidFill>
                  <a:schemeClr val="tx1"/>
                </a:solidFill>
                <a:effectLst/>
                <a:latin typeface="+mn-lt"/>
                <a:ea typeface="+mn-ea"/>
                <a:cs typeface="+mn-cs"/>
              </a:rPr>
              <a:t>A </a:t>
            </a:r>
            <a:r>
              <a:rPr lang="en-US" sz="1200" b="1" kern="1200" dirty="0" smtClean="0">
                <a:solidFill>
                  <a:schemeClr val="tx1"/>
                </a:solidFill>
                <a:effectLst/>
                <a:latin typeface="+mn-lt"/>
                <a:ea typeface="+mn-ea"/>
                <a:cs typeface="+mn-cs"/>
              </a:rPr>
              <a:t>product application</a:t>
            </a:r>
            <a:r>
              <a:rPr lang="en-US" sz="1200" kern="1200" dirty="0" smtClean="0">
                <a:solidFill>
                  <a:schemeClr val="tx1"/>
                </a:solidFill>
                <a:effectLst/>
                <a:latin typeface="+mn-lt"/>
                <a:ea typeface="+mn-ea"/>
                <a:cs typeface="+mn-cs"/>
              </a:rPr>
              <a:t> refers to the goods or services created to meet this demand, thereby providing a solution to a customer problem.</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Importance </a:t>
            </a:r>
            <a:r>
              <a:rPr lang="en-US" dirty="0"/>
              <a:t>of market research: </a:t>
            </a:r>
            <a:r>
              <a:rPr lang="en-US" sz="1200" kern="1200" dirty="0">
                <a:solidFill>
                  <a:schemeClr val="tx1"/>
                </a:solidFill>
                <a:effectLst/>
                <a:latin typeface="+mn-lt"/>
                <a:ea typeface="+mn-ea"/>
                <a:cs typeface="+mn-cs"/>
              </a:rPr>
              <a:t>Before you jump into a new venture, you need to do some market research to figure out if your idea will translate into a successful business.</a:t>
            </a:r>
            <a:endParaRPr lang="en-IN"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4</a:t>
            </a:fld>
            <a:endParaRPr lang="en-US" dirty="0"/>
          </a:p>
        </p:txBody>
      </p:sp>
    </p:spTree>
    <p:extLst>
      <p:ext uri="{BB962C8B-B14F-4D97-AF65-F5344CB8AC3E}">
        <p14:creationId xmlns:p14="http://schemas.microsoft.com/office/powerpoint/2010/main" val="542680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IN" baseline="0" dirty="0"/>
              <a:t>6.2 </a:t>
            </a:r>
            <a:r>
              <a:rPr lang="en-US" sz="1200" kern="1200" dirty="0">
                <a:solidFill>
                  <a:schemeClr val="tx1"/>
                </a:solidFill>
                <a:effectLst/>
                <a:latin typeface="+mn-lt"/>
                <a:ea typeface="+mn-ea"/>
                <a:cs typeface="+mn-cs"/>
              </a:rPr>
              <a:t>Describe the different types of customers entrepreneurs may encounter.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“Chain of customers” to be identified: </a:t>
            </a:r>
            <a:r>
              <a:rPr lang="en-US" sz="1200" kern="1200" dirty="0">
                <a:solidFill>
                  <a:schemeClr val="tx1"/>
                </a:solidFill>
                <a:effectLst/>
                <a:latin typeface="+mn-lt"/>
                <a:ea typeface="+mn-ea"/>
                <a:cs typeface="+mn-cs"/>
              </a:rPr>
              <a:t>Instead of looking for a single customer, companies should identify the “chain of </a:t>
            </a:r>
            <a:r>
              <a:rPr lang="en-US" sz="1200" kern="1200" dirty="0" smtClean="0">
                <a:solidFill>
                  <a:schemeClr val="tx1"/>
                </a:solidFill>
                <a:effectLst/>
                <a:latin typeface="+mn-lt"/>
                <a:ea typeface="+mn-ea"/>
                <a:cs typeface="+mn-cs"/>
              </a:rPr>
              <a:t>customers,” </a:t>
            </a:r>
            <a:r>
              <a:rPr lang="en-US" sz="1200" kern="1200" dirty="0">
                <a:solidFill>
                  <a:schemeClr val="tx1"/>
                </a:solidFill>
                <a:effectLst/>
                <a:latin typeface="+mn-lt"/>
                <a:ea typeface="+mn-ea"/>
                <a:cs typeface="+mn-cs"/>
              </a:rPr>
              <a:t>composed of users, purchasers (buyers) and influencers.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customer may play all three roles: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A toy company producing toy cars may presume that its customers will be boys between the ages of 3 and 12, but the “purchasers” might actually be the </a:t>
            </a:r>
            <a:r>
              <a:rPr lang="en-US" sz="1200" kern="1200" dirty="0" smtClean="0">
                <a:solidFill>
                  <a:schemeClr val="tx1"/>
                </a:solidFill>
                <a:effectLst/>
                <a:latin typeface="+mn-lt"/>
                <a:ea typeface="+mn-ea"/>
                <a:cs typeface="+mn-cs"/>
              </a:rPr>
              <a:t>parents.</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Similarly, the boy’s “influencers” need to be taken into account, who could be close friends or family members. </a:t>
            </a:r>
            <a:endParaRPr lang="en-IN" sz="1200" kern="1200" dirty="0">
              <a:solidFill>
                <a:schemeClr val="tx1"/>
              </a:solidFill>
              <a:effectLst/>
              <a:latin typeface="+mn-lt"/>
              <a:ea typeface="+mn-ea"/>
              <a:cs typeface="+mn-cs"/>
            </a:endParaRPr>
          </a:p>
          <a:p>
            <a:endParaRPr lang="en-US" dirty="0"/>
          </a:p>
          <a:p>
            <a:r>
              <a:rPr lang="en-US" dirty="0"/>
              <a:t>Five different types of influencers</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Users: </a:t>
            </a:r>
            <a:r>
              <a:rPr lang="en-GB" sz="1200" kern="1200" dirty="0">
                <a:solidFill>
                  <a:schemeClr val="tx1"/>
                </a:solidFill>
                <a:effectLst/>
                <a:latin typeface="+mn-lt"/>
                <a:ea typeface="+mn-ea"/>
                <a:cs typeface="+mn-cs"/>
              </a:rPr>
              <a:t>These are customers who will actually use your product.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Influencers (or opinion leaders): </a:t>
            </a:r>
            <a:r>
              <a:rPr lang="en-US" sz="1200" kern="1200" dirty="0">
                <a:solidFill>
                  <a:schemeClr val="tx1"/>
                </a:solidFill>
                <a:effectLst/>
                <a:latin typeface="+mn-lt"/>
                <a:ea typeface="+mn-ea"/>
                <a:cs typeface="+mn-cs"/>
              </a:rPr>
              <a:t>Sometimes the biggest influence on the success of a service or product comes from “customers” with no involvement. </a:t>
            </a:r>
            <a:r>
              <a:rPr lang="en-GB" sz="1200" kern="1200" dirty="0">
                <a:solidFill>
                  <a:schemeClr val="tx1"/>
                </a:solidFill>
                <a:effectLst/>
                <a:latin typeface="+mn-lt"/>
                <a:ea typeface="+mn-ea"/>
                <a:cs typeface="+mn-cs"/>
              </a:rPr>
              <a:t>Celebrities, journalists, industry analysts, and bloggers have the power to influence our decisions and increasingly, social media influencers—who have managed to establish credibility through online platforms—that are becoming the new face of marketing.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Recommenders: </a:t>
            </a:r>
            <a:r>
              <a:rPr lang="en-GB" sz="1200" kern="1200" dirty="0">
                <a:solidFill>
                  <a:schemeClr val="tx1"/>
                </a:solidFill>
                <a:effectLst/>
                <a:latin typeface="+mn-lt"/>
                <a:ea typeface="+mn-ea"/>
                <a:cs typeface="+mn-cs"/>
              </a:rPr>
              <a:t>Popular bloggers, experts in an industry, or CEOs of major corporations carry a lot of weight when they evaluate your product and tell the public about it.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Economic buyers: </a:t>
            </a:r>
            <a:r>
              <a:rPr lang="en-GB" sz="1200" kern="1200" dirty="0">
                <a:solidFill>
                  <a:schemeClr val="tx1"/>
                </a:solidFill>
                <a:effectLst/>
                <a:latin typeface="+mn-lt"/>
                <a:ea typeface="+mn-ea"/>
                <a:cs typeface="+mn-cs"/>
              </a:rPr>
              <a:t>These are the customers who have the ability to approve large-scale purchases, such as buyers for retail chains, corporate office managers, and corporate VPs.</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Decision makers: </a:t>
            </a:r>
            <a:r>
              <a:rPr lang="en-GB" sz="1200" kern="1200" dirty="0">
                <a:solidFill>
                  <a:schemeClr val="tx1"/>
                </a:solidFill>
                <a:effectLst/>
                <a:latin typeface="+mn-lt"/>
                <a:ea typeface="+mn-ea"/>
                <a:cs typeface="+mn-cs"/>
              </a:rPr>
              <a:t>These are similar to economic buyers, but they might have even authority to make purchasing decisions as they are positioned higher up in the hierarchy.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saboteurs should not be ignored: </a:t>
            </a:r>
            <a:r>
              <a:rPr lang="en-US" sz="1200" kern="1200" dirty="0">
                <a:solidFill>
                  <a:schemeClr val="tx1"/>
                </a:solidFill>
                <a:effectLst/>
                <a:latin typeface="+mn-lt"/>
                <a:ea typeface="+mn-ea"/>
                <a:cs typeface="+mn-cs"/>
              </a:rPr>
              <a:t>In addition, entrepreneur and educator Steve </a:t>
            </a:r>
            <a:r>
              <a:rPr lang="en-US" sz="1200" kern="1200" dirty="0" smtClean="0">
                <a:solidFill>
                  <a:schemeClr val="tx1"/>
                </a:solidFill>
                <a:effectLst/>
                <a:latin typeface="+mn-lt"/>
                <a:ea typeface="+mn-ea"/>
                <a:cs typeface="+mn-cs"/>
              </a:rPr>
              <a:t>Blank </a:t>
            </a:r>
            <a:r>
              <a:rPr lang="en-US" sz="1200" kern="1200" dirty="0">
                <a:solidFill>
                  <a:schemeClr val="tx1"/>
                </a:solidFill>
                <a:effectLst/>
                <a:latin typeface="+mn-lt"/>
                <a:ea typeface="+mn-ea"/>
                <a:cs typeface="+mn-cs"/>
              </a:rPr>
              <a:t>suggests that we do not ignore the </a:t>
            </a:r>
            <a:r>
              <a:rPr lang="en-US" sz="1200" i="1" kern="1200" dirty="0">
                <a:solidFill>
                  <a:schemeClr val="tx1"/>
                </a:solidFill>
                <a:effectLst/>
                <a:latin typeface="+mn-lt"/>
                <a:ea typeface="+mn-ea"/>
                <a:cs typeface="+mn-cs"/>
              </a:rPr>
              <a:t>saboteurs</a:t>
            </a:r>
            <a:r>
              <a:rPr lang="en-US" sz="1200" kern="1200" dirty="0">
                <a:solidFill>
                  <a:schemeClr val="tx1"/>
                </a:solidFill>
                <a:effectLst/>
                <a:latin typeface="+mn-lt"/>
                <a:ea typeface="+mn-ea"/>
                <a:cs typeface="+mn-cs"/>
              </a:rPr>
              <a:t>—these are anyone that can veto or slow down a purchasing decision—from top </a:t>
            </a:r>
            <a:r>
              <a:rPr lang="en-US" sz="1200" kern="1200" dirty="0" smtClean="0">
                <a:solidFill>
                  <a:schemeClr val="tx1"/>
                </a:solidFill>
                <a:effectLst/>
                <a:latin typeface="+mn-lt"/>
                <a:ea typeface="+mn-ea"/>
                <a:cs typeface="+mn-cs"/>
              </a:rPr>
              <a:t>managers </a:t>
            </a:r>
            <a:r>
              <a:rPr lang="en-US" sz="1200" kern="1200" dirty="0">
                <a:solidFill>
                  <a:schemeClr val="tx1"/>
                </a:solidFill>
                <a:effectLst/>
                <a:latin typeface="+mn-lt"/>
                <a:ea typeface="+mn-ea"/>
                <a:cs typeface="+mn-cs"/>
              </a:rPr>
              <a:t>to friends, </a:t>
            </a:r>
            <a:r>
              <a:rPr lang="en-US" sz="1200" kern="1200" dirty="0" smtClean="0">
                <a:solidFill>
                  <a:schemeClr val="tx1"/>
                </a:solidFill>
                <a:effectLst/>
                <a:latin typeface="+mn-lt"/>
                <a:ea typeface="+mn-ea"/>
                <a:cs typeface="+mn-cs"/>
              </a:rPr>
              <a:t>to spouses</a:t>
            </a:r>
            <a:r>
              <a:rPr lang="en-US" sz="1200" kern="1200" dirty="0">
                <a:solidFill>
                  <a:schemeClr val="tx1"/>
                </a:solidFill>
                <a:effectLst/>
                <a:latin typeface="+mn-lt"/>
                <a:ea typeface="+mn-ea"/>
                <a:cs typeface="+mn-cs"/>
              </a:rPr>
              <a:t>, to even children.</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5</a:t>
            </a:fld>
            <a:endParaRPr lang="en-US" dirty="0"/>
          </a:p>
        </p:txBody>
      </p:sp>
    </p:spTree>
    <p:extLst>
      <p:ext uri="{BB962C8B-B14F-4D97-AF65-F5344CB8AC3E}">
        <p14:creationId xmlns:p14="http://schemas.microsoft.com/office/powerpoint/2010/main" val="1937648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IN" baseline="0" dirty="0"/>
              <a:t>6.3 </a:t>
            </a:r>
            <a:r>
              <a:rPr lang="en-US" sz="1200" kern="1200" dirty="0">
                <a:solidFill>
                  <a:schemeClr val="tx1"/>
                </a:solidFill>
                <a:effectLst/>
                <a:latin typeface="+mn-lt"/>
                <a:ea typeface="+mn-ea"/>
                <a:cs typeface="+mn-cs"/>
              </a:rPr>
              <a:t>Identify your customers through segmentation.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one of the most important building blocks in the business model canvas (BMC): </a:t>
            </a:r>
            <a:r>
              <a:rPr lang="en-US" sz="1200" kern="1200" dirty="0">
                <a:solidFill>
                  <a:schemeClr val="tx1"/>
                </a:solidFill>
                <a:effectLst/>
                <a:latin typeface="+mn-lt"/>
                <a:ea typeface="+mn-ea"/>
                <a:cs typeface="+mn-cs"/>
              </a:rPr>
              <a:t>Identifying the right customer segments for business is key to early business success.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Companies often group these types of customers into specific groups: </a:t>
            </a:r>
            <a:r>
              <a:rPr lang="en-US" sz="1200" kern="1200" dirty="0">
                <a:solidFill>
                  <a:schemeClr val="tx1"/>
                </a:solidFill>
                <a:effectLst/>
                <a:latin typeface="+mn-lt"/>
                <a:ea typeface="+mn-ea"/>
                <a:cs typeface="+mn-cs"/>
              </a:rPr>
              <a:t>Based on their common needs, common behaviors or other attributes.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BMC tailored around customer needs: </a:t>
            </a:r>
            <a:r>
              <a:rPr lang="en-US" sz="1200" kern="1200" dirty="0">
                <a:solidFill>
                  <a:schemeClr val="tx1"/>
                </a:solidFill>
                <a:effectLst/>
                <a:latin typeface="+mn-lt"/>
                <a:ea typeface="+mn-ea"/>
                <a:cs typeface="+mn-cs"/>
              </a:rPr>
              <a:t>Once this has been achieved, the business model canvas can be tailored around the customers’ needs.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Customers can be divided in separate segments if: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Their needs validate an offering;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They have different distribution channels;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They call for different types of relationships;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They have substantially different profitabilities;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They are willing to pay for different aspects of the offer. </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6</a:t>
            </a:fld>
            <a:endParaRPr lang="en-US" dirty="0"/>
          </a:p>
        </p:txBody>
      </p:sp>
    </p:spTree>
    <p:extLst>
      <p:ext uri="{BB962C8B-B14F-4D97-AF65-F5344CB8AC3E}">
        <p14:creationId xmlns:p14="http://schemas.microsoft.com/office/powerpoint/2010/main" val="3089610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 </a:t>
            </a:r>
            <a:r>
              <a:rPr lang="en-IN" baseline="0" dirty="0"/>
              <a:t>6.3 </a:t>
            </a:r>
            <a:r>
              <a:rPr lang="en-US" sz="1200" kern="1200" dirty="0">
                <a:solidFill>
                  <a:schemeClr val="tx1"/>
                </a:solidFill>
                <a:effectLst/>
                <a:latin typeface="+mn-lt"/>
                <a:ea typeface="+mn-ea"/>
                <a:cs typeface="+mn-cs"/>
              </a:rPr>
              <a:t>Identify your customers through segmentation.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Defining customer segments: </a:t>
            </a:r>
            <a:r>
              <a:rPr lang="en-US" sz="1200" kern="1200" dirty="0">
                <a:solidFill>
                  <a:schemeClr val="tx1"/>
                </a:solidFill>
                <a:effectLst/>
                <a:latin typeface="+mn-lt"/>
                <a:ea typeface="+mn-ea"/>
                <a:cs typeface="+mn-cs"/>
              </a:rPr>
              <a:t>Customer segments can be defined in four ways:</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Who are they? Find out their demographic (age, gender, education, income, and so on).</a:t>
            </a:r>
          </a:p>
          <a:p>
            <a:pPr marL="228600" lvl="0" indent="-228600">
              <a:buAutoNum type="alphaLcPeriod"/>
            </a:pPr>
            <a:r>
              <a:rPr lang="en-US" sz="1200" kern="1200" dirty="0">
                <a:solidFill>
                  <a:schemeClr val="tx1"/>
                </a:solidFill>
                <a:effectLst/>
                <a:latin typeface="+mn-lt"/>
                <a:ea typeface="+mn-ea"/>
                <a:cs typeface="+mn-cs"/>
              </a:rPr>
              <a:t>Where are they? Note where your customers are located in geographical terms.</a:t>
            </a:r>
          </a:p>
          <a:p>
            <a:pPr marL="228600" lvl="0" indent="-228600">
              <a:buAutoNum type="alphaLcPeriod"/>
            </a:pPr>
            <a:r>
              <a:rPr lang="en-US" sz="1200" kern="1200" dirty="0">
                <a:solidFill>
                  <a:schemeClr val="tx1"/>
                </a:solidFill>
                <a:effectLst/>
                <a:latin typeface="+mn-lt"/>
                <a:ea typeface="+mn-ea"/>
                <a:cs typeface="+mn-cs"/>
              </a:rPr>
              <a:t>How do they behave? List all behavioral or lifestyle habits demonstrated by your customers.</a:t>
            </a:r>
          </a:p>
          <a:p>
            <a:pPr marL="228600" lvl="0" indent="-228600">
              <a:buAutoNum type="alphaLcPeriod"/>
            </a:pPr>
            <a:r>
              <a:rPr lang="en-US" sz="1200" kern="1200" dirty="0">
                <a:solidFill>
                  <a:schemeClr val="tx1"/>
                </a:solidFill>
                <a:effectLst/>
                <a:latin typeface="+mn-lt"/>
                <a:ea typeface="+mn-ea"/>
                <a:cs typeface="+mn-cs"/>
              </a:rPr>
              <a:t>What are their needs? It is essential that you record your customers’ needs to clarify your offering.</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7</a:t>
            </a:fld>
            <a:endParaRPr lang="en-US" dirty="0"/>
          </a:p>
        </p:txBody>
      </p:sp>
    </p:spTree>
    <p:extLst>
      <p:ext uri="{BB962C8B-B14F-4D97-AF65-F5344CB8AC3E}">
        <p14:creationId xmlns:p14="http://schemas.microsoft.com/office/powerpoint/2010/main" val="389543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Satisfies Learning Objective </a:t>
            </a:r>
            <a:r>
              <a:rPr lang="en-IN" baseline="0" dirty="0"/>
              <a:t>6.3 </a:t>
            </a:r>
            <a:r>
              <a:rPr lang="en-US" sz="1200" kern="1200" dirty="0">
                <a:solidFill>
                  <a:schemeClr val="tx1"/>
                </a:solidFill>
                <a:effectLst/>
                <a:latin typeface="+mn-lt"/>
                <a:ea typeface="+mn-ea"/>
                <a:cs typeface="+mn-cs"/>
              </a:rPr>
              <a:t>Identify your customers through segmentation. </a:t>
            </a:r>
          </a:p>
          <a:p>
            <a:pPr lvl="0"/>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typically </a:t>
            </a:r>
            <a:r>
              <a:rPr lang="en-US" dirty="0" smtClean="0"/>
              <a:t>composed </a:t>
            </a:r>
            <a:r>
              <a:rPr lang="en-US" dirty="0"/>
              <a:t>of six main items: </a:t>
            </a:r>
            <a:r>
              <a:rPr lang="en-US" sz="1200" kern="1200" dirty="0">
                <a:solidFill>
                  <a:schemeClr val="tx1"/>
                </a:solidFill>
                <a:effectLst/>
                <a:latin typeface="+mn-lt"/>
                <a:ea typeface="+mn-ea"/>
                <a:cs typeface="+mn-cs"/>
              </a:rPr>
              <a:t>Typically, an </a:t>
            </a:r>
            <a:r>
              <a:rPr lang="en-US" sz="1200" kern="1200" dirty="0" smtClean="0">
                <a:solidFill>
                  <a:schemeClr val="tx1"/>
                </a:solidFill>
                <a:effectLst/>
                <a:latin typeface="+mn-lt"/>
                <a:ea typeface="+mn-ea"/>
                <a:cs typeface="+mn-cs"/>
              </a:rPr>
              <a:t>end-user </a:t>
            </a:r>
            <a:r>
              <a:rPr lang="en-US" sz="1200" kern="1200" dirty="0">
                <a:solidFill>
                  <a:schemeClr val="tx1"/>
                </a:solidFill>
                <a:effectLst/>
                <a:latin typeface="+mn-lt"/>
                <a:ea typeface="+mn-ea"/>
                <a:cs typeface="+mn-cs"/>
              </a:rPr>
              <a:t>profile is </a:t>
            </a:r>
            <a:r>
              <a:rPr lang="en-US" sz="1200" kern="1200" dirty="0" smtClean="0">
                <a:solidFill>
                  <a:schemeClr val="tx1"/>
                </a:solidFill>
                <a:effectLst/>
                <a:latin typeface="+mn-lt"/>
                <a:ea typeface="+mn-ea"/>
                <a:cs typeface="+mn-cs"/>
              </a:rPr>
              <a:t>composed </a:t>
            </a:r>
            <a:r>
              <a:rPr lang="en-US" sz="1200" kern="1200" dirty="0">
                <a:solidFill>
                  <a:schemeClr val="tx1"/>
                </a:solidFill>
                <a:effectLst/>
                <a:latin typeface="+mn-lt"/>
                <a:ea typeface="+mn-ea"/>
                <a:cs typeface="+mn-cs"/>
              </a:rPr>
              <a:t>of six main items: demographics, psychographics, proxy product, watering holes, day in the life, and biggest fears and motivators.</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Demographics: </a:t>
            </a:r>
            <a:r>
              <a:rPr lang="en-US" sz="1200" kern="1200" dirty="0">
                <a:solidFill>
                  <a:schemeClr val="tx1"/>
                </a:solidFill>
                <a:effectLst/>
                <a:latin typeface="+mn-lt"/>
                <a:ea typeface="+mn-ea"/>
                <a:cs typeface="+mn-cs"/>
              </a:rPr>
              <a:t>While demographics are useful data in identifying your target end user, they may not be entirely accurate when it comes to understanding your end user.</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Psychographics: </a:t>
            </a:r>
            <a:r>
              <a:rPr lang="en-US" sz="1200" kern="1200" dirty="0">
                <a:solidFill>
                  <a:schemeClr val="tx1"/>
                </a:solidFill>
                <a:effectLst/>
                <a:latin typeface="+mn-lt"/>
                <a:ea typeface="+mn-ea"/>
                <a:cs typeface="+mn-cs"/>
              </a:rPr>
              <a:t>Psychographics is a method used to describe the psychological attributes (attitudes, values, or fears) of your target end users. Unlike demographics which provide basic information about your users, psychographics presents a more detailed overview, such as their aspirations, who they admire, what they believe, and so on.</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Proxy Product: </a:t>
            </a:r>
            <a:r>
              <a:rPr lang="en-US" sz="1200" kern="1200" dirty="0">
                <a:solidFill>
                  <a:schemeClr val="tx1"/>
                </a:solidFill>
                <a:effectLst/>
                <a:latin typeface="+mn-lt"/>
                <a:ea typeface="+mn-ea"/>
                <a:cs typeface="+mn-cs"/>
              </a:rPr>
              <a:t>These products give you an idea of what else the user is likely to buy; people who already buy from high-end fashions </a:t>
            </a:r>
            <a:r>
              <a:rPr lang="en-US" sz="1200" kern="1200" dirty="0" smtClean="0">
                <a:solidFill>
                  <a:schemeClr val="tx1"/>
                </a:solidFill>
                <a:effectLst/>
                <a:latin typeface="+mn-lt"/>
                <a:ea typeface="+mn-ea"/>
                <a:cs typeface="+mn-cs"/>
              </a:rPr>
              <a:t>brands </a:t>
            </a:r>
            <a:r>
              <a:rPr lang="en-US" sz="1200" kern="1200" dirty="0">
                <a:solidFill>
                  <a:schemeClr val="tx1"/>
                </a:solidFill>
                <a:effectLst/>
                <a:latin typeface="+mn-lt"/>
                <a:ea typeface="+mn-ea"/>
                <a:cs typeface="+mn-cs"/>
              </a:rPr>
              <a:t>are more likely to buy an expensive piece of clothing.</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Watering Holes: </a:t>
            </a:r>
            <a:r>
              <a:rPr lang="en-US" sz="1200" kern="1200" dirty="0">
                <a:solidFill>
                  <a:schemeClr val="tx1"/>
                </a:solidFill>
                <a:effectLst/>
                <a:latin typeface="+mn-lt"/>
                <a:ea typeface="+mn-ea"/>
                <a:cs typeface="+mn-cs"/>
              </a:rPr>
              <a:t>Watering holes are the places where users meet and swap information; they are also the best spots for word-of-mouth recommendations; there are many different types of watering holes, both formal and informal.</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Day in the Life: </a:t>
            </a:r>
            <a:r>
              <a:rPr lang="en-US" sz="1200" kern="1200" dirty="0">
                <a:solidFill>
                  <a:schemeClr val="tx1"/>
                </a:solidFill>
                <a:effectLst/>
                <a:latin typeface="+mn-lt"/>
                <a:ea typeface="+mn-ea"/>
                <a:cs typeface="+mn-cs"/>
              </a:rPr>
              <a:t>One of the most useful ways entrepreneurs can create a profile of their end users is to walk in their shoes for a day; this method is particularly effective after you have spent some time observing and talking to a group of end users.</a:t>
            </a:r>
            <a:r>
              <a:rPr lang="en-US" dirty="0"/>
              <a:t>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Biggest Fears and Motivators: </a:t>
            </a:r>
            <a:r>
              <a:rPr lang="en-US" sz="1200" kern="1200" dirty="0">
                <a:solidFill>
                  <a:schemeClr val="tx1"/>
                </a:solidFill>
                <a:effectLst/>
                <a:latin typeface="+mn-lt"/>
                <a:ea typeface="+mn-ea"/>
                <a:cs typeface="+mn-cs"/>
              </a:rPr>
              <a:t>Finding out what keeps your end users awake at night and obtaining their top priorities is a valuable way of understanding their biggest fears and motivators.</a:t>
            </a:r>
            <a:endParaRPr lang="en-IN" sz="1200" kern="1200" dirty="0">
              <a:solidFill>
                <a:schemeClr val="tx1"/>
              </a:solidFill>
              <a:effectLst/>
              <a:latin typeface="+mn-lt"/>
              <a:ea typeface="+mn-ea"/>
              <a:cs typeface="+mn-cs"/>
            </a:endParaRPr>
          </a:p>
          <a:p>
            <a:pPr lvl="0"/>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8</a:t>
            </a:fld>
            <a:endParaRPr lang="en-US" dirty="0"/>
          </a:p>
        </p:txBody>
      </p:sp>
    </p:spTree>
    <p:extLst>
      <p:ext uri="{BB962C8B-B14F-4D97-AF65-F5344CB8AC3E}">
        <p14:creationId xmlns:p14="http://schemas.microsoft.com/office/powerpoint/2010/main" val="3826892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Satisfies Learning Objective</a:t>
            </a:r>
            <a:r>
              <a:rPr lang="en-IN" dirty="0"/>
              <a:t> 6</a:t>
            </a:r>
            <a:r>
              <a:rPr lang="en-IN" baseline="0" dirty="0"/>
              <a:t>.4 </a:t>
            </a:r>
            <a:r>
              <a:rPr lang="en-US" sz="1200" kern="1200" dirty="0">
                <a:solidFill>
                  <a:schemeClr val="tx1"/>
                </a:solidFill>
                <a:effectLst/>
                <a:latin typeface="+mn-lt"/>
                <a:ea typeface="+mn-ea"/>
                <a:cs typeface="+mn-cs"/>
              </a:rPr>
              <a:t>Find your target customer. </a:t>
            </a:r>
            <a:endParaRPr lang="en-IN" sz="1200" kern="1200" dirty="0">
              <a:solidFill>
                <a:schemeClr val="tx1"/>
              </a:solidFill>
              <a:effectLst/>
              <a:latin typeface="+mn-lt"/>
              <a:ea typeface="+mn-ea"/>
              <a:cs typeface="+mn-cs"/>
            </a:endParaRPr>
          </a:p>
          <a:p>
            <a:pPr lvl="0"/>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Targeting </a:t>
            </a:r>
            <a:r>
              <a:rPr lang="en-US" dirty="0"/>
              <a:t>process </a:t>
            </a:r>
            <a:r>
              <a:rPr lang="en-US" dirty="0" smtClean="0"/>
              <a:t>in </a:t>
            </a:r>
            <a:r>
              <a:rPr lang="en-US" dirty="0"/>
              <a:t>traditional marketing vs. entrepreneurship: </a:t>
            </a:r>
            <a:r>
              <a:rPr lang="en-US" sz="1200" kern="1200" dirty="0">
                <a:solidFill>
                  <a:schemeClr val="tx1"/>
                </a:solidFill>
                <a:effectLst/>
                <a:latin typeface="+mn-lt"/>
                <a:ea typeface="+mn-ea"/>
                <a:cs typeface="+mn-cs"/>
              </a:rPr>
              <a:t>In traditional marketing, the most viable customer segment is identified and a new product developed for it, but in entrepreneurship many entrepreneurs start with the idea of the new product and then identifies the target customer segment.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Technology adoption life cycle: </a:t>
            </a:r>
            <a:r>
              <a:rPr lang="en-US" sz="1200" kern="1200" dirty="0">
                <a:solidFill>
                  <a:schemeClr val="tx1"/>
                </a:solidFill>
                <a:effectLst/>
                <a:latin typeface="+mn-lt"/>
                <a:ea typeface="+mn-ea"/>
                <a:cs typeface="+mn-cs"/>
              </a:rPr>
              <a:t>The technology adoption life cycle, introduced by communications professor, Everett Rogers, is a model that describes the process of acceptance of a new innovation over time, according to defined adopter groups.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Five market categories of potential customers: </a:t>
            </a:r>
            <a:r>
              <a:rPr lang="en-US" sz="1200" kern="1200" dirty="0">
                <a:solidFill>
                  <a:schemeClr val="tx1"/>
                </a:solidFill>
                <a:effectLst/>
                <a:latin typeface="+mn-lt"/>
                <a:ea typeface="+mn-ea"/>
                <a:cs typeface="+mn-cs"/>
              </a:rPr>
              <a:t>The model divides the market into five categories of potential customers: innovators, early adopters, early majority, late majority, and laggards.</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Innovators (2.5 </a:t>
            </a:r>
            <a:r>
              <a:rPr lang="en-US" dirty="0" smtClean="0"/>
              <a:t>percent </a:t>
            </a:r>
            <a:r>
              <a:rPr lang="en-US" dirty="0"/>
              <a:t>of customers): </a:t>
            </a:r>
            <a:r>
              <a:rPr lang="en-US" sz="1200" kern="1200" dirty="0">
                <a:solidFill>
                  <a:schemeClr val="tx1"/>
                </a:solidFill>
                <a:effectLst/>
                <a:latin typeface="+mn-lt"/>
                <a:ea typeface="+mn-ea"/>
                <a:cs typeface="+mn-cs"/>
              </a:rPr>
              <a:t>These are the first customers to try a new product; people who are enthusiastic about new technology and are willing to take the risk of product flaws, or other uncertainties that may apply to early versions.</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dirty="0"/>
              <a:t>Early adopters (next 13.5 </a:t>
            </a:r>
            <a:r>
              <a:rPr lang="en-US" dirty="0" smtClean="0"/>
              <a:t>percent </a:t>
            </a:r>
            <a:r>
              <a:rPr lang="en-US" dirty="0"/>
              <a:t>of customers): </a:t>
            </a:r>
            <a:r>
              <a:rPr lang="en-US" sz="1200" kern="1200" dirty="0">
                <a:solidFill>
                  <a:schemeClr val="tx1"/>
                </a:solidFill>
                <a:effectLst/>
                <a:latin typeface="+mn-lt"/>
                <a:ea typeface="+mn-ea"/>
                <a:cs typeface="+mn-cs"/>
              </a:rPr>
              <a:t>This is the second fastest group to adopt a product; early adopters are usually influential people from business or government who make reasoned decisions as to whether are not to exploit the innovation for competitive advantage. </a:t>
            </a:r>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9</a:t>
            </a:fld>
            <a:endParaRPr lang="en-US" dirty="0"/>
          </a:p>
        </p:txBody>
      </p:sp>
    </p:spTree>
    <p:extLst>
      <p:ext uri="{BB962C8B-B14F-4D97-AF65-F5344CB8AC3E}">
        <p14:creationId xmlns:p14="http://schemas.microsoft.com/office/powerpoint/2010/main" val="3392520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M. Neck, P. Neck, and Murray, Entrepreneurship: The Practice and Mindset, 2e. © SAGE Publications, 2020.</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a:xfrm>
            <a:off x="533400" y="2597150"/>
            <a:ext cx="8229600" cy="1143000"/>
          </a:xfrm>
        </p:spPr>
        <p:txBody>
          <a:bodyPr>
            <a:normAutofit/>
          </a:bodyPr>
          <a:lstStyle>
            <a:lvl1pPr>
              <a:defRPr sz="3200">
                <a:solidFill>
                  <a:schemeClr val="tx1"/>
                </a:solidFill>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a:t>M. Neck, P. Neck, and Murray, Entrepreneurship: The Practice and Mindset, 2e. © SAGE Publications, 2020.</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M. Neck, P. Neck, and Murray, Entrepreneurship: The Practice and Mindset, 2e. © SAGE Publications, 2020.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a:t>M. Neck, P. Neck, and Murray, Entrepreneurship: The Practice and Mindset, 2e. © SAGE Publications, 2020.</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3200"/>
            <a:ext cx="8229600" cy="1143000"/>
          </a:xfrm>
        </p:spPr>
        <p:txBody>
          <a:bodyPr/>
          <a:lstStyle/>
          <a:p>
            <a:r>
              <a:rPr lang="en-IN" dirty="0"/>
              <a:t>Chapter 6: </a:t>
            </a:r>
            <a:r>
              <a:rPr lang="en-US" dirty="0"/>
              <a:t>Developing Your Customers</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143000"/>
          </a:xfrm>
        </p:spPr>
        <p:txBody>
          <a:bodyPr>
            <a:normAutofit/>
          </a:bodyPr>
          <a:lstStyle/>
          <a:p>
            <a:r>
              <a:rPr lang="en-US" sz="4000" dirty="0"/>
              <a:t>Target Customer Group </a:t>
            </a:r>
            <a:r>
              <a:rPr lang="en-US" sz="2400" dirty="0"/>
              <a:t>(2 of 4)</a:t>
            </a:r>
          </a:p>
        </p:txBody>
      </p:sp>
      <p:sp>
        <p:nvSpPr>
          <p:cNvPr id="9" name="Content Placeholder 8"/>
          <p:cNvSpPr>
            <a:spLocks noGrp="1"/>
          </p:cNvSpPr>
          <p:nvPr>
            <p:ph idx="1"/>
          </p:nvPr>
        </p:nvSpPr>
        <p:spPr>
          <a:xfrm>
            <a:off x="152400" y="1828800"/>
            <a:ext cx="8763000" cy="4343400"/>
          </a:xfrm>
        </p:spPr>
        <p:txBody>
          <a:bodyPr>
            <a:noAutofit/>
          </a:bodyPr>
          <a:lstStyle/>
          <a:p>
            <a:r>
              <a:rPr lang="en-US" dirty="0"/>
              <a:t>Five market categories of potential </a:t>
            </a:r>
            <a:r>
              <a:rPr lang="en-US" dirty="0" smtClean="0"/>
              <a:t>customers (Contd.)</a:t>
            </a:r>
            <a:endParaRPr lang="en-US" dirty="0"/>
          </a:p>
          <a:p>
            <a:pPr lvl="1"/>
            <a:r>
              <a:rPr lang="en-US" dirty="0" smtClean="0"/>
              <a:t>Late </a:t>
            </a:r>
            <a:r>
              <a:rPr lang="en-US" dirty="0"/>
              <a:t>majority </a:t>
            </a:r>
            <a:r>
              <a:rPr lang="en-US" dirty="0" smtClean="0"/>
              <a:t>(next 34 percent of </a:t>
            </a:r>
            <a:r>
              <a:rPr lang="en-US" dirty="0"/>
              <a:t>customers) </a:t>
            </a:r>
          </a:p>
          <a:p>
            <a:pPr lvl="1"/>
            <a:r>
              <a:rPr lang="en-US" dirty="0"/>
              <a:t>Laggards (final 16 </a:t>
            </a:r>
            <a:r>
              <a:rPr lang="en-US" dirty="0" smtClean="0"/>
              <a:t>percent </a:t>
            </a:r>
            <a:r>
              <a:rPr lang="en-US" dirty="0"/>
              <a:t>of customers)</a:t>
            </a:r>
          </a:p>
          <a:p>
            <a:r>
              <a:rPr lang="en-US" dirty="0"/>
              <a:t>The ideal </a:t>
            </a:r>
            <a:r>
              <a:rPr lang="en-US" dirty="0" smtClean="0"/>
              <a:t>case: All </a:t>
            </a:r>
            <a:r>
              <a:rPr lang="en-US" dirty="0"/>
              <a:t>five categories in the adoption life </a:t>
            </a:r>
            <a:r>
              <a:rPr lang="en-US" dirty="0" smtClean="0"/>
              <a:t>cycle.  </a:t>
            </a:r>
            <a:endParaRPr lang="en-US" dirty="0"/>
          </a:p>
          <a:p>
            <a:pPr marL="457200" lvl="1" indent="0">
              <a:buNone/>
            </a:pPr>
            <a:endParaRPr lang="en-US" dirty="0"/>
          </a:p>
          <a:p>
            <a:pPr lvl="1"/>
            <a:endParaRPr lang="en-US" dirty="0"/>
          </a:p>
          <a:p>
            <a:endParaRPr lang="en-US" dirty="0"/>
          </a:p>
          <a:p>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1159299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762000"/>
          </a:xfrm>
        </p:spPr>
        <p:txBody>
          <a:bodyPr>
            <a:normAutofit/>
          </a:bodyPr>
          <a:lstStyle/>
          <a:p>
            <a:r>
              <a:rPr lang="en-US" sz="4000" dirty="0"/>
              <a:t>Target Customer Group </a:t>
            </a:r>
            <a:r>
              <a:rPr lang="en-US" sz="2400" dirty="0"/>
              <a:t>(3 of 4)</a:t>
            </a:r>
          </a:p>
        </p:txBody>
      </p:sp>
      <p:sp>
        <p:nvSpPr>
          <p:cNvPr id="9" name="Content Placeholder 8"/>
          <p:cNvSpPr>
            <a:spLocks noGrp="1"/>
          </p:cNvSpPr>
          <p:nvPr>
            <p:ph idx="1"/>
          </p:nvPr>
        </p:nvSpPr>
        <p:spPr>
          <a:xfrm>
            <a:off x="228600" y="1447800"/>
            <a:ext cx="8686800" cy="4908550"/>
          </a:xfrm>
        </p:spPr>
        <p:txBody>
          <a:bodyPr>
            <a:noAutofit/>
          </a:bodyPr>
          <a:lstStyle/>
          <a:p>
            <a:pPr marL="0" indent="0">
              <a:buNone/>
            </a:pPr>
            <a:r>
              <a:rPr lang="en-US" dirty="0"/>
              <a:t>Crossing the Chasm</a:t>
            </a:r>
          </a:p>
          <a:p>
            <a:r>
              <a:rPr lang="en-US" dirty="0" smtClean="0"/>
              <a:t>Transition </a:t>
            </a:r>
            <a:r>
              <a:rPr lang="en-US" dirty="0"/>
              <a:t>between early adopters and the early </a:t>
            </a:r>
            <a:r>
              <a:rPr lang="en-US" dirty="0" smtClean="0"/>
              <a:t>majority. </a:t>
            </a:r>
            <a:endParaRPr lang="en-US" dirty="0"/>
          </a:p>
          <a:p>
            <a:r>
              <a:rPr lang="en-US" dirty="0"/>
              <a:t>Crossing the chasm involves focusing your resources on the beachhead </a:t>
            </a:r>
            <a:r>
              <a:rPr lang="en-US" dirty="0" smtClean="0"/>
              <a:t>market. </a:t>
            </a:r>
            <a:endParaRPr lang="en-US" dirty="0"/>
          </a:p>
          <a:p>
            <a:pPr lvl="1"/>
            <a:r>
              <a:rPr lang="en-US" dirty="0"/>
              <a:t>It is key to generating a </a:t>
            </a:r>
            <a:r>
              <a:rPr lang="en-US" dirty="0" smtClean="0"/>
              <a:t>larger following. </a:t>
            </a:r>
            <a:endParaRPr lang="en-US" dirty="0"/>
          </a:p>
          <a:p>
            <a:r>
              <a:rPr lang="en-US" dirty="0" smtClean="0"/>
              <a:t>Factors defining </a:t>
            </a:r>
            <a:r>
              <a:rPr lang="en-US" dirty="0"/>
              <a:t>a beachhead </a:t>
            </a:r>
            <a:r>
              <a:rPr lang="en-US" dirty="0" smtClean="0"/>
              <a:t>market: Customers buy similar products, have similar expectations, and Communication. </a:t>
            </a:r>
            <a:endParaRPr lang="en-US" dirty="0"/>
          </a:p>
          <a:p>
            <a:pPr lvl="1"/>
            <a:endParaRPr lang="en-US" dirty="0"/>
          </a:p>
          <a:p>
            <a:pPr lvl="1"/>
            <a:endParaRPr lang="en-US" dirty="0"/>
          </a:p>
          <a:p>
            <a:endParaRPr lang="en-US" dirty="0"/>
          </a:p>
          <a:p>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1197576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838200"/>
          </a:xfrm>
        </p:spPr>
        <p:txBody>
          <a:bodyPr>
            <a:normAutofit/>
          </a:bodyPr>
          <a:lstStyle/>
          <a:p>
            <a:r>
              <a:rPr lang="en-US" sz="4000" dirty="0"/>
              <a:t>Target Customer Group </a:t>
            </a:r>
            <a:r>
              <a:rPr lang="en-US" sz="2400" dirty="0"/>
              <a:t>(4 of 4)</a:t>
            </a:r>
          </a:p>
        </p:txBody>
      </p:sp>
      <p:sp>
        <p:nvSpPr>
          <p:cNvPr id="9" name="Content Placeholder 8"/>
          <p:cNvSpPr>
            <a:spLocks noGrp="1"/>
          </p:cNvSpPr>
          <p:nvPr>
            <p:ph idx="1"/>
          </p:nvPr>
        </p:nvSpPr>
        <p:spPr>
          <a:xfrm>
            <a:off x="228600" y="1524000"/>
            <a:ext cx="8686800" cy="4648200"/>
          </a:xfrm>
        </p:spPr>
        <p:txBody>
          <a:bodyPr>
            <a:noAutofit/>
          </a:bodyPr>
          <a:lstStyle/>
          <a:p>
            <a:pPr marL="0" indent="0">
              <a:buNone/>
            </a:pPr>
            <a:r>
              <a:rPr lang="en-US" dirty="0"/>
              <a:t>Crossing the Chasm</a:t>
            </a:r>
          </a:p>
          <a:p>
            <a:r>
              <a:rPr lang="en-US" dirty="0" smtClean="0"/>
              <a:t>Steps </a:t>
            </a:r>
            <a:r>
              <a:rPr lang="en-US" dirty="0"/>
              <a:t>to successfully cross the </a:t>
            </a:r>
            <a:r>
              <a:rPr lang="en-US" dirty="0" smtClean="0"/>
              <a:t>chasm: </a:t>
            </a:r>
            <a:endParaRPr lang="en-US" dirty="0"/>
          </a:p>
          <a:p>
            <a:pPr lvl="1"/>
            <a:r>
              <a:rPr lang="en-US" dirty="0"/>
              <a:t>Create the entire product </a:t>
            </a:r>
            <a:r>
              <a:rPr lang="en-US" dirty="0" smtClean="0"/>
              <a:t>first.</a:t>
            </a:r>
            <a:endParaRPr lang="en-US" dirty="0"/>
          </a:p>
          <a:p>
            <a:pPr lvl="1"/>
            <a:r>
              <a:rPr lang="en-US" dirty="0"/>
              <a:t>Position the </a:t>
            </a:r>
            <a:r>
              <a:rPr lang="en-US" dirty="0" smtClean="0"/>
              <a:t>product.</a:t>
            </a:r>
            <a:endParaRPr lang="en-US" dirty="0"/>
          </a:p>
          <a:p>
            <a:pPr lvl="1"/>
            <a:r>
              <a:rPr lang="en-US" dirty="0"/>
              <a:t>Distribute the product through the right </a:t>
            </a:r>
            <a:r>
              <a:rPr lang="en-US" dirty="0" smtClean="0"/>
              <a:t>channels.</a:t>
            </a:r>
            <a:endParaRPr lang="en-US" dirty="0"/>
          </a:p>
          <a:p>
            <a:r>
              <a:rPr lang="en-US" dirty="0"/>
              <a:t>Moore </a:t>
            </a:r>
            <a:r>
              <a:rPr lang="en-US" dirty="0" smtClean="0"/>
              <a:t>refined the steps using </a:t>
            </a:r>
            <a:r>
              <a:rPr lang="en-US" dirty="0"/>
              <a:t>the analogy of a bowling </a:t>
            </a:r>
            <a:r>
              <a:rPr lang="en-US" dirty="0" smtClean="0"/>
              <a:t>alley. </a:t>
            </a:r>
          </a:p>
          <a:p>
            <a:pPr lvl="1"/>
            <a:r>
              <a:rPr lang="en-US" dirty="0" smtClean="0"/>
              <a:t>Tornado and Main Street. </a:t>
            </a:r>
            <a:endParaRPr lang="en-IN" dirty="0"/>
          </a:p>
          <a:p>
            <a:pPr marL="457200" lvl="1" indent="0">
              <a:buNone/>
            </a:pPr>
            <a:endParaRPr lang="en-US" dirty="0"/>
          </a:p>
          <a:p>
            <a:endParaRPr lang="en-US" dirty="0"/>
          </a:p>
          <a:p>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3201761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1"/>
            <a:ext cx="8229600" cy="838200"/>
          </a:xfrm>
        </p:spPr>
        <p:txBody>
          <a:bodyPr>
            <a:normAutofit/>
          </a:bodyPr>
          <a:lstStyle/>
          <a:p>
            <a:r>
              <a:rPr lang="en-US" sz="4000" dirty="0"/>
              <a:t>Customer Personas </a:t>
            </a:r>
            <a:r>
              <a:rPr lang="en-US" sz="2400" dirty="0"/>
              <a:t>(1 of 4)</a:t>
            </a:r>
          </a:p>
        </p:txBody>
      </p:sp>
      <p:sp>
        <p:nvSpPr>
          <p:cNvPr id="9" name="Content Placeholder 8"/>
          <p:cNvSpPr>
            <a:spLocks noGrp="1"/>
          </p:cNvSpPr>
          <p:nvPr>
            <p:ph idx="1"/>
          </p:nvPr>
        </p:nvSpPr>
        <p:spPr>
          <a:xfrm>
            <a:off x="228600" y="1524001"/>
            <a:ext cx="8610600" cy="4648199"/>
          </a:xfrm>
        </p:spPr>
        <p:txBody>
          <a:bodyPr>
            <a:noAutofit/>
          </a:bodyPr>
          <a:lstStyle/>
          <a:p>
            <a:r>
              <a:rPr lang="en-US" dirty="0"/>
              <a:t>Using social networks and peer </a:t>
            </a:r>
            <a:r>
              <a:rPr lang="en-US" dirty="0" smtClean="0"/>
              <a:t>reviews. </a:t>
            </a:r>
            <a:endParaRPr lang="en-US" dirty="0"/>
          </a:p>
          <a:p>
            <a:r>
              <a:rPr lang="en-US" dirty="0"/>
              <a:t>Buyer </a:t>
            </a:r>
            <a:r>
              <a:rPr lang="en-US" dirty="0" smtClean="0"/>
              <a:t>personas: Profiles of  </a:t>
            </a:r>
            <a:r>
              <a:rPr lang="en-US" dirty="0"/>
              <a:t>ideal </a:t>
            </a:r>
            <a:r>
              <a:rPr lang="en-US" dirty="0" smtClean="0"/>
              <a:t>customers. </a:t>
            </a:r>
            <a:endParaRPr lang="en-US" dirty="0"/>
          </a:p>
          <a:p>
            <a:r>
              <a:rPr lang="en-US" dirty="0"/>
              <a:t>Demographics and </a:t>
            </a:r>
            <a:r>
              <a:rPr lang="en-US" dirty="0" smtClean="0"/>
              <a:t>psychographics: Give limited information. </a:t>
            </a:r>
            <a:endParaRPr lang="en-US" dirty="0"/>
          </a:p>
          <a:p>
            <a:r>
              <a:rPr lang="en-US" dirty="0"/>
              <a:t>Building </a:t>
            </a:r>
            <a:r>
              <a:rPr lang="en-US" dirty="0" smtClean="0"/>
              <a:t>personas </a:t>
            </a:r>
            <a:r>
              <a:rPr lang="en-US" dirty="0"/>
              <a:t>is a powerful way to predict </a:t>
            </a:r>
            <a:r>
              <a:rPr lang="en-US" dirty="0" smtClean="0"/>
              <a:t>buyers</a:t>
            </a:r>
            <a:r>
              <a:rPr lang="en-US" dirty="0"/>
              <a:t>’ </a:t>
            </a:r>
            <a:r>
              <a:rPr lang="en-US" dirty="0" smtClean="0"/>
              <a:t>behavior. </a:t>
            </a:r>
            <a:endParaRPr lang="en-US" dirty="0"/>
          </a:p>
          <a:p>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983492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1"/>
            <a:ext cx="8229600" cy="838200"/>
          </a:xfrm>
        </p:spPr>
        <p:txBody>
          <a:bodyPr>
            <a:normAutofit/>
          </a:bodyPr>
          <a:lstStyle/>
          <a:p>
            <a:r>
              <a:rPr lang="en-US" sz="4000" dirty="0"/>
              <a:t>Customer Personas </a:t>
            </a:r>
            <a:r>
              <a:rPr lang="en-US" sz="2400" dirty="0"/>
              <a:t>(2 of 4)</a:t>
            </a:r>
          </a:p>
        </p:txBody>
      </p:sp>
      <p:sp>
        <p:nvSpPr>
          <p:cNvPr id="9" name="Content Placeholder 8"/>
          <p:cNvSpPr>
            <a:spLocks noGrp="1"/>
          </p:cNvSpPr>
          <p:nvPr>
            <p:ph idx="1"/>
          </p:nvPr>
        </p:nvSpPr>
        <p:spPr>
          <a:xfrm>
            <a:off x="304800" y="1524001"/>
            <a:ext cx="8610600" cy="4724399"/>
          </a:xfrm>
        </p:spPr>
        <p:txBody>
          <a:bodyPr>
            <a:noAutofit/>
          </a:bodyPr>
          <a:lstStyle/>
          <a:p>
            <a:r>
              <a:rPr lang="en-US" dirty="0"/>
              <a:t>Interviews and data generate key buying </a:t>
            </a:r>
            <a:r>
              <a:rPr lang="en-US" dirty="0" smtClean="0"/>
              <a:t>insights: </a:t>
            </a:r>
            <a:endParaRPr lang="en-US" dirty="0"/>
          </a:p>
          <a:p>
            <a:pPr lvl="1"/>
            <a:r>
              <a:rPr lang="en-US" dirty="0"/>
              <a:t>Interested and non-interested </a:t>
            </a:r>
            <a:r>
              <a:rPr lang="en-US" dirty="0" smtClean="0"/>
              <a:t>buyers. </a:t>
            </a:r>
            <a:endParaRPr lang="en-US" dirty="0"/>
          </a:p>
          <a:p>
            <a:pPr lvl="1"/>
            <a:r>
              <a:rPr lang="en-US" dirty="0"/>
              <a:t>Relevant and irrelevant features of </a:t>
            </a:r>
            <a:r>
              <a:rPr lang="en-US" dirty="0" smtClean="0"/>
              <a:t>the solution.</a:t>
            </a:r>
            <a:endParaRPr lang="en-US" dirty="0"/>
          </a:p>
          <a:p>
            <a:pPr lvl="1"/>
            <a:r>
              <a:rPr lang="en-US" dirty="0"/>
              <a:t>Buyers </a:t>
            </a:r>
            <a:r>
              <a:rPr lang="en-US" dirty="0" smtClean="0"/>
              <a:t>and negative experience.</a:t>
            </a:r>
            <a:endParaRPr lang="en-US" dirty="0"/>
          </a:p>
          <a:p>
            <a:pPr lvl="1"/>
            <a:r>
              <a:rPr lang="en-US" dirty="0"/>
              <a:t>Resources that </a:t>
            </a:r>
            <a:r>
              <a:rPr lang="en-US" dirty="0" smtClean="0"/>
              <a:t>buyers trust. </a:t>
            </a:r>
            <a:endParaRPr lang="en-US" dirty="0"/>
          </a:p>
          <a:p>
            <a:pPr lvl="1"/>
            <a:r>
              <a:rPr lang="en-US" dirty="0"/>
              <a:t>Buyers involved in decisions and </a:t>
            </a:r>
            <a:r>
              <a:rPr lang="en-US" dirty="0" smtClean="0"/>
              <a:t>influence. </a:t>
            </a:r>
            <a:endParaRPr lang="en-US" dirty="0"/>
          </a:p>
          <a:p>
            <a:pPr lvl="1"/>
            <a:endParaRPr lang="en-US" dirty="0"/>
          </a:p>
          <a:p>
            <a:pPr marL="0" indent="0">
              <a:buNone/>
            </a:pP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797420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90600" y="0"/>
            <a:ext cx="7696200" cy="762000"/>
          </a:xfrm>
        </p:spPr>
        <p:txBody>
          <a:bodyPr>
            <a:normAutofit/>
          </a:bodyPr>
          <a:lstStyle/>
          <a:p>
            <a:r>
              <a:rPr lang="en-US" sz="4000" dirty="0"/>
              <a:t>Customer Personas </a:t>
            </a:r>
            <a:r>
              <a:rPr lang="en-US" sz="2400" dirty="0"/>
              <a:t>(3 of 4)</a:t>
            </a:r>
          </a:p>
        </p:txBody>
      </p:sp>
      <p:sp>
        <p:nvSpPr>
          <p:cNvPr id="9" name="Content Placeholder 8"/>
          <p:cNvSpPr>
            <a:spLocks noGrp="1"/>
          </p:cNvSpPr>
          <p:nvPr>
            <p:ph idx="1"/>
          </p:nvPr>
        </p:nvSpPr>
        <p:spPr>
          <a:xfrm>
            <a:off x="990600" y="762000"/>
            <a:ext cx="7696200" cy="4449763"/>
          </a:xfrm>
        </p:spPr>
        <p:txBody>
          <a:bodyPr>
            <a:noAutofit/>
          </a:bodyPr>
          <a:lstStyle/>
          <a:p>
            <a:r>
              <a:rPr lang="en-US" sz="2400" dirty="0"/>
              <a:t>Key points for building a persona</a:t>
            </a:r>
          </a:p>
          <a:p>
            <a:pPr marL="457200" lvl="1" indent="0" algn="ctr">
              <a:buNone/>
            </a:pPr>
            <a:endParaRPr lang="en-US" sz="2400" b="1" dirty="0" smtClean="0">
              <a:solidFill>
                <a:srgbClr val="FF0000"/>
              </a:solidFill>
            </a:endParaRPr>
          </a:p>
          <a:p>
            <a:pPr marL="457200" lvl="1" indent="0" algn="ctr">
              <a:buNone/>
            </a:pPr>
            <a:endParaRPr lang="en-US" sz="2400" b="1" dirty="0">
              <a:solidFill>
                <a:srgbClr val="FF0000"/>
              </a:solidFill>
            </a:endParaRPr>
          </a:p>
          <a:p>
            <a:pPr marL="0" indent="0">
              <a:buNone/>
            </a:pPr>
            <a:endParaRPr lang="en-US" sz="2400" dirty="0"/>
          </a:p>
          <a:p>
            <a:endParaRPr lang="en-US" sz="2400"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246748253"/>
              </p:ext>
            </p:extLst>
          </p:nvPr>
        </p:nvGraphicFramePr>
        <p:xfrm>
          <a:off x="1343777" y="1558080"/>
          <a:ext cx="6304046" cy="4842720"/>
        </p:xfrm>
        <a:graphic>
          <a:graphicData uri="http://schemas.openxmlformats.org/drawingml/2006/table">
            <a:tbl>
              <a:tblPr firstRow="1" firstCol="1" bandRow="1">
                <a:tableStyleId>{BDBED569-4797-4DF1-A0F4-6AAB3CD982D8}</a:tableStyleId>
              </a:tblPr>
              <a:tblGrid>
                <a:gridCol w="6304046">
                  <a:extLst>
                    <a:ext uri="{9D8B030D-6E8A-4147-A177-3AD203B41FA5}">
                      <a16:colId xmlns:a16="http://schemas.microsoft.com/office/drawing/2014/main" val="1101214189"/>
                    </a:ext>
                  </a:extLst>
                </a:gridCol>
              </a:tblGrid>
              <a:tr h="210135">
                <a:tc>
                  <a:txBody>
                    <a:bodyPr/>
                    <a:lstStyle/>
                    <a:p>
                      <a:pPr>
                        <a:lnSpc>
                          <a:spcPct val="100000"/>
                        </a:lnSpc>
                        <a:spcAft>
                          <a:spcPts val="800"/>
                        </a:spcAft>
                      </a:pPr>
                      <a:r>
                        <a:rPr lang="en-US" sz="1200" b="0" dirty="0">
                          <a:effectLst/>
                        </a:rPr>
                        <a:t>Demographics (age, gender, salary, location, education, family)</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2371653561"/>
                  </a:ext>
                </a:extLst>
              </a:tr>
              <a:tr h="210135">
                <a:tc>
                  <a:txBody>
                    <a:bodyPr/>
                    <a:lstStyle/>
                    <a:p>
                      <a:pPr>
                        <a:lnSpc>
                          <a:spcPct val="100000"/>
                        </a:lnSpc>
                        <a:spcAft>
                          <a:spcPts val="800"/>
                        </a:spcAft>
                      </a:pPr>
                      <a:r>
                        <a:rPr lang="en-US" sz="1200" b="0" dirty="0">
                          <a:effectLst/>
                        </a:rPr>
                        <a:t>Goals and challenges</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1177615345"/>
                  </a:ext>
                </a:extLst>
              </a:tr>
              <a:tr h="210135">
                <a:tc>
                  <a:txBody>
                    <a:bodyPr/>
                    <a:lstStyle/>
                    <a:p>
                      <a:pPr>
                        <a:lnSpc>
                          <a:spcPct val="100000"/>
                        </a:lnSpc>
                        <a:spcAft>
                          <a:spcPts val="800"/>
                        </a:spcAft>
                      </a:pPr>
                      <a:r>
                        <a:rPr lang="en-US" sz="1200" b="0" dirty="0">
                          <a:effectLst/>
                        </a:rPr>
                        <a:t>Value and fears</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46947884"/>
                  </a:ext>
                </a:extLst>
              </a:tr>
              <a:tr h="210135">
                <a:tc>
                  <a:txBody>
                    <a:bodyPr/>
                    <a:lstStyle/>
                    <a:p>
                      <a:pPr>
                        <a:lnSpc>
                          <a:spcPct val="100000"/>
                        </a:lnSpc>
                        <a:spcAft>
                          <a:spcPts val="800"/>
                        </a:spcAft>
                      </a:pPr>
                      <a:r>
                        <a:rPr lang="en-US" sz="1200" b="0" dirty="0">
                          <a:effectLst/>
                        </a:rPr>
                        <a:t>Pain points or complaints</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1353200388"/>
                  </a:ext>
                </a:extLst>
              </a:tr>
              <a:tr h="210135">
                <a:tc>
                  <a:txBody>
                    <a:bodyPr/>
                    <a:lstStyle/>
                    <a:p>
                      <a:pPr>
                        <a:lnSpc>
                          <a:spcPct val="100000"/>
                        </a:lnSpc>
                        <a:spcAft>
                          <a:spcPts val="800"/>
                        </a:spcAft>
                      </a:pPr>
                      <a:r>
                        <a:rPr lang="en-US" sz="1200" b="0" dirty="0">
                          <a:effectLst/>
                        </a:rPr>
                        <a:t>Hobbies</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535402951"/>
                  </a:ext>
                </a:extLst>
              </a:tr>
              <a:tr h="210135">
                <a:tc>
                  <a:txBody>
                    <a:bodyPr/>
                    <a:lstStyle/>
                    <a:p>
                      <a:pPr>
                        <a:lnSpc>
                          <a:spcPct val="100000"/>
                        </a:lnSpc>
                        <a:spcAft>
                          <a:spcPts val="800"/>
                        </a:spcAft>
                      </a:pPr>
                      <a:r>
                        <a:rPr lang="en-US" sz="1200" b="0" dirty="0">
                          <a:effectLst/>
                        </a:rPr>
                        <a:t>Where they get their news or other information</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878552919"/>
                  </a:ext>
                </a:extLst>
              </a:tr>
              <a:tr h="210135">
                <a:tc>
                  <a:txBody>
                    <a:bodyPr/>
                    <a:lstStyle/>
                    <a:p>
                      <a:pPr>
                        <a:lnSpc>
                          <a:spcPct val="100000"/>
                        </a:lnSpc>
                        <a:spcAft>
                          <a:spcPts val="800"/>
                        </a:spcAft>
                      </a:pPr>
                      <a:r>
                        <a:rPr lang="en-US" sz="1200" b="0" dirty="0">
                          <a:effectLst/>
                        </a:rPr>
                        <a:t>Blogs they read</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1894433228"/>
                  </a:ext>
                </a:extLst>
              </a:tr>
              <a:tr h="210135">
                <a:tc>
                  <a:txBody>
                    <a:bodyPr/>
                    <a:lstStyle/>
                    <a:p>
                      <a:pPr>
                        <a:lnSpc>
                          <a:spcPct val="100000"/>
                        </a:lnSpc>
                        <a:spcAft>
                          <a:spcPts val="800"/>
                        </a:spcAft>
                      </a:pPr>
                      <a:r>
                        <a:rPr lang="en-US" sz="1200" b="0" dirty="0">
                          <a:effectLst/>
                        </a:rPr>
                        <a:t>Shopping preferences</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813572165"/>
                  </a:ext>
                </a:extLst>
              </a:tr>
              <a:tr h="210135">
                <a:tc>
                  <a:txBody>
                    <a:bodyPr/>
                    <a:lstStyle/>
                    <a:p>
                      <a:pPr>
                        <a:lnSpc>
                          <a:spcPct val="100000"/>
                        </a:lnSpc>
                        <a:spcAft>
                          <a:spcPts val="800"/>
                        </a:spcAft>
                      </a:pPr>
                      <a:r>
                        <a:rPr lang="en-US" sz="1200" b="0" dirty="0">
                          <a:effectLst/>
                        </a:rPr>
                        <a:t>Apps used most frequently</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1854426662"/>
                  </a:ext>
                </a:extLst>
              </a:tr>
              <a:tr h="210135">
                <a:tc>
                  <a:txBody>
                    <a:bodyPr/>
                    <a:lstStyle/>
                    <a:p>
                      <a:pPr>
                        <a:lnSpc>
                          <a:spcPct val="100000"/>
                        </a:lnSpc>
                        <a:spcAft>
                          <a:spcPts val="800"/>
                        </a:spcAft>
                      </a:pPr>
                      <a:r>
                        <a:rPr lang="en-US" sz="1200" b="0" dirty="0">
                          <a:effectLst/>
                        </a:rPr>
                        <a:t>General lifestyle description</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4092757970"/>
                  </a:ext>
                </a:extLst>
              </a:tr>
              <a:tr h="210135">
                <a:tc>
                  <a:txBody>
                    <a:bodyPr/>
                    <a:lstStyle/>
                    <a:p>
                      <a:pPr>
                        <a:lnSpc>
                          <a:spcPct val="100000"/>
                        </a:lnSpc>
                        <a:spcAft>
                          <a:spcPts val="800"/>
                        </a:spcAft>
                      </a:pPr>
                      <a:r>
                        <a:rPr lang="en-US" sz="1200" b="0" dirty="0">
                          <a:effectLst/>
                        </a:rPr>
                        <a:t>Day in their life</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2115268485"/>
                  </a:ext>
                </a:extLst>
              </a:tr>
              <a:tr h="210135">
                <a:tc>
                  <a:txBody>
                    <a:bodyPr/>
                    <a:lstStyle/>
                    <a:p>
                      <a:pPr>
                        <a:lnSpc>
                          <a:spcPct val="100000"/>
                        </a:lnSpc>
                        <a:spcAft>
                          <a:spcPts val="800"/>
                        </a:spcAft>
                      </a:pPr>
                      <a:r>
                        <a:rPr lang="en-US" sz="1200" b="0" dirty="0">
                          <a:effectLst/>
                        </a:rPr>
                        <a:t>Work and/or school activities</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1341418400"/>
                  </a:ext>
                </a:extLst>
              </a:tr>
              <a:tr h="210135">
                <a:tc>
                  <a:txBody>
                    <a:bodyPr/>
                    <a:lstStyle/>
                    <a:p>
                      <a:pPr>
                        <a:lnSpc>
                          <a:spcPct val="100000"/>
                        </a:lnSpc>
                        <a:spcAft>
                          <a:spcPts val="800"/>
                        </a:spcAft>
                      </a:pPr>
                      <a:r>
                        <a:rPr lang="en-US" sz="1200" b="0" dirty="0">
                          <a:effectLst/>
                        </a:rPr>
                        <a:t>Relationship with friends</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2017485132"/>
                  </a:ext>
                </a:extLst>
              </a:tr>
              <a:tr h="210135">
                <a:tc>
                  <a:txBody>
                    <a:bodyPr/>
                    <a:lstStyle/>
                    <a:p>
                      <a:pPr>
                        <a:lnSpc>
                          <a:spcPct val="100000"/>
                        </a:lnSpc>
                        <a:spcAft>
                          <a:spcPts val="800"/>
                        </a:spcAft>
                      </a:pPr>
                      <a:r>
                        <a:rPr lang="en-US" sz="1200" b="0" dirty="0">
                          <a:effectLst/>
                        </a:rPr>
                        <a:t>Culture</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4060693559"/>
                  </a:ext>
                </a:extLst>
              </a:tr>
              <a:tr h="210135">
                <a:tc>
                  <a:txBody>
                    <a:bodyPr/>
                    <a:lstStyle/>
                    <a:p>
                      <a:pPr>
                        <a:lnSpc>
                          <a:spcPct val="100000"/>
                        </a:lnSpc>
                        <a:spcAft>
                          <a:spcPts val="800"/>
                        </a:spcAft>
                      </a:pPr>
                      <a:r>
                        <a:rPr lang="en-US" sz="1200" b="0" dirty="0">
                          <a:effectLst/>
                        </a:rPr>
                        <a:t>Relationship with technology</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997112747"/>
                  </a:ext>
                </a:extLst>
              </a:tr>
              <a:tr h="210135">
                <a:tc>
                  <a:txBody>
                    <a:bodyPr/>
                    <a:lstStyle/>
                    <a:p>
                      <a:pPr>
                        <a:lnSpc>
                          <a:spcPct val="100000"/>
                        </a:lnSpc>
                        <a:spcAft>
                          <a:spcPts val="800"/>
                        </a:spcAft>
                      </a:pPr>
                      <a:r>
                        <a:rPr lang="en-US" sz="1200" b="0" dirty="0">
                          <a:effectLst/>
                        </a:rPr>
                        <a:t>How is free time spent? </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3154660845"/>
                  </a:ext>
                </a:extLst>
              </a:tr>
              <a:tr h="210135">
                <a:tc>
                  <a:txBody>
                    <a:bodyPr/>
                    <a:lstStyle/>
                    <a:p>
                      <a:pPr>
                        <a:lnSpc>
                          <a:spcPct val="100000"/>
                        </a:lnSpc>
                        <a:spcAft>
                          <a:spcPts val="800"/>
                        </a:spcAft>
                      </a:pPr>
                      <a:r>
                        <a:rPr lang="en-US" sz="1200" b="0" dirty="0">
                          <a:effectLst/>
                        </a:rPr>
                        <a:t>Social media usage</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91608909"/>
                  </a:ext>
                </a:extLst>
              </a:tr>
              <a:tr h="210135">
                <a:tc>
                  <a:txBody>
                    <a:bodyPr/>
                    <a:lstStyle/>
                    <a:p>
                      <a:pPr>
                        <a:lnSpc>
                          <a:spcPct val="100000"/>
                        </a:lnSpc>
                        <a:spcAft>
                          <a:spcPts val="800"/>
                        </a:spcAft>
                      </a:pPr>
                      <a:r>
                        <a:rPr lang="en-US" sz="1200" b="0" dirty="0">
                          <a:effectLst/>
                        </a:rPr>
                        <a:t>Views on health and well-being</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1289446908"/>
                  </a:ext>
                </a:extLst>
              </a:tr>
              <a:tr h="210135">
                <a:tc>
                  <a:txBody>
                    <a:bodyPr/>
                    <a:lstStyle/>
                    <a:p>
                      <a:pPr>
                        <a:lnSpc>
                          <a:spcPct val="100000"/>
                        </a:lnSpc>
                        <a:spcAft>
                          <a:spcPts val="800"/>
                        </a:spcAft>
                      </a:pPr>
                      <a:r>
                        <a:rPr lang="en-US" sz="1200" b="0" dirty="0">
                          <a:effectLst/>
                        </a:rPr>
                        <a:t>Quotes from interviews</a:t>
                      </a:r>
                      <a:endParaRPr lang="en-IN" sz="1200" b="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534" marR="52534" marT="36000" marB="36000"/>
                </a:tc>
                <a:extLst>
                  <a:ext uri="{0D108BD9-81ED-4DB2-BD59-A6C34878D82A}">
                    <a16:rowId xmlns:a16="http://schemas.microsoft.com/office/drawing/2014/main" val="133515669"/>
                  </a:ext>
                </a:extLst>
              </a:tr>
            </a:tbl>
          </a:graphicData>
        </a:graphic>
      </p:graphicFrame>
      <p:sp>
        <p:nvSpPr>
          <p:cNvPr id="4" name="Rectangle 3"/>
          <p:cNvSpPr/>
          <p:nvPr/>
        </p:nvSpPr>
        <p:spPr>
          <a:xfrm>
            <a:off x="1295400" y="1214358"/>
            <a:ext cx="5486400" cy="369332"/>
          </a:xfrm>
          <a:prstGeom prst="rect">
            <a:avLst/>
          </a:prstGeom>
        </p:spPr>
        <p:txBody>
          <a:bodyPr wrap="square">
            <a:spAutoFit/>
          </a:bodyPr>
          <a:lstStyle/>
          <a:p>
            <a:r>
              <a:rPr lang="en-IN" sz="1600" b="1" dirty="0">
                <a:latin typeface="Raleway-Bold"/>
              </a:rPr>
              <a:t>TABLE </a:t>
            </a:r>
            <a:r>
              <a:rPr lang="en-IN" sz="1600" b="1" dirty="0" smtClean="0">
                <a:latin typeface="Raleway-Bold"/>
              </a:rPr>
              <a:t>6.3 </a:t>
            </a:r>
            <a:r>
              <a:rPr lang="en-IN" dirty="0" smtClean="0">
                <a:latin typeface="Raleway-Regular"/>
              </a:rPr>
              <a:t>Key </a:t>
            </a:r>
            <a:r>
              <a:rPr lang="en-IN" dirty="0">
                <a:latin typeface="Raleway-Regular"/>
              </a:rPr>
              <a:t>Points for Building a Persona</a:t>
            </a:r>
            <a:endParaRPr lang="en-IN" dirty="0"/>
          </a:p>
        </p:txBody>
      </p:sp>
    </p:spTree>
    <p:extLst>
      <p:ext uri="{BB962C8B-B14F-4D97-AF65-F5344CB8AC3E}">
        <p14:creationId xmlns:p14="http://schemas.microsoft.com/office/powerpoint/2010/main" val="466469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882649"/>
          </a:xfrm>
        </p:spPr>
        <p:txBody>
          <a:bodyPr>
            <a:noAutofit/>
          </a:bodyPr>
          <a:lstStyle/>
          <a:p>
            <a:r>
              <a:rPr lang="en-US" sz="4000" dirty="0"/>
              <a:t>Customer Personas </a:t>
            </a:r>
            <a:r>
              <a:rPr lang="en-US" sz="2400" dirty="0"/>
              <a:t>(4 of 4)</a:t>
            </a:r>
          </a:p>
        </p:txBody>
      </p:sp>
      <p:sp>
        <p:nvSpPr>
          <p:cNvPr id="9" name="Content Placeholder 8"/>
          <p:cNvSpPr>
            <a:spLocks noGrp="1"/>
          </p:cNvSpPr>
          <p:nvPr>
            <p:ph idx="1"/>
          </p:nvPr>
        </p:nvSpPr>
        <p:spPr>
          <a:xfrm>
            <a:off x="228600" y="1568449"/>
            <a:ext cx="8610600" cy="4527551"/>
          </a:xfrm>
        </p:spPr>
        <p:txBody>
          <a:bodyPr>
            <a:noAutofit/>
          </a:bodyPr>
          <a:lstStyle/>
          <a:p>
            <a:pPr marL="0" indent="0">
              <a:buNone/>
            </a:pPr>
            <a:r>
              <a:rPr lang="en-US" dirty="0"/>
              <a:t>Exclusionary Personas</a:t>
            </a:r>
          </a:p>
          <a:p>
            <a:r>
              <a:rPr lang="en-US" dirty="0" smtClean="0"/>
              <a:t>Helps refine the customers. </a:t>
            </a:r>
            <a:endParaRPr lang="en-US" dirty="0"/>
          </a:p>
          <a:p>
            <a:r>
              <a:rPr lang="en-US" dirty="0" smtClean="0"/>
              <a:t>Importance </a:t>
            </a:r>
            <a:r>
              <a:rPr lang="en-US" dirty="0"/>
              <a:t>of buyer insights </a:t>
            </a:r>
            <a:r>
              <a:rPr lang="en-US" dirty="0" smtClean="0"/>
              <a:t>and buyer profiles. </a:t>
            </a:r>
            <a:endParaRPr lang="en-US" dirty="0"/>
          </a:p>
          <a:p>
            <a:endParaRPr lang="en-US" dirty="0"/>
          </a:p>
          <a:p>
            <a:pPr marL="457200" lvl="1" indent="0">
              <a:buNone/>
            </a:pPr>
            <a:endParaRPr lang="en-US" dirty="0"/>
          </a:p>
          <a:p>
            <a:pPr marL="0" indent="0">
              <a:buNone/>
            </a:pP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2730242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685801"/>
            <a:ext cx="8534400" cy="1066800"/>
          </a:xfrm>
        </p:spPr>
        <p:txBody>
          <a:bodyPr>
            <a:normAutofit fontScale="90000"/>
          </a:bodyPr>
          <a:lstStyle/>
          <a:p>
            <a:r>
              <a:rPr lang="en-US" dirty="0"/>
              <a:t>Customer Journey Mapping Process </a:t>
            </a:r>
            <a:r>
              <a:rPr lang="en-US" sz="2400" dirty="0"/>
              <a:t>(1 of 7)</a:t>
            </a:r>
          </a:p>
        </p:txBody>
      </p:sp>
      <p:sp>
        <p:nvSpPr>
          <p:cNvPr id="9" name="Content Placeholder 8"/>
          <p:cNvSpPr>
            <a:spLocks noGrp="1"/>
          </p:cNvSpPr>
          <p:nvPr>
            <p:ph idx="1"/>
          </p:nvPr>
        </p:nvSpPr>
        <p:spPr>
          <a:xfrm>
            <a:off x="228600" y="1752601"/>
            <a:ext cx="8686800" cy="4495799"/>
          </a:xfrm>
        </p:spPr>
        <p:txBody>
          <a:bodyPr>
            <a:noAutofit/>
          </a:bodyPr>
          <a:lstStyle/>
          <a:p>
            <a:r>
              <a:rPr lang="en-US" dirty="0" smtClean="0"/>
              <a:t>Focuses </a:t>
            </a:r>
            <a:r>
              <a:rPr lang="en-US" dirty="0"/>
              <a:t>on the buyer’s </a:t>
            </a:r>
            <a:r>
              <a:rPr lang="en-US" dirty="0" smtClean="0"/>
              <a:t>experience.</a:t>
            </a:r>
            <a:endParaRPr lang="en-US" dirty="0"/>
          </a:p>
          <a:p>
            <a:r>
              <a:rPr lang="en-US" dirty="0"/>
              <a:t>Visual representation of customer </a:t>
            </a:r>
            <a:r>
              <a:rPr lang="en-US" dirty="0" smtClean="0"/>
              <a:t>experience.</a:t>
            </a:r>
            <a:endParaRPr lang="en-US" dirty="0"/>
          </a:p>
          <a:p>
            <a:r>
              <a:rPr lang="en-US" dirty="0"/>
              <a:t>Allows for the identification of pain </a:t>
            </a:r>
            <a:r>
              <a:rPr lang="en-US" dirty="0" smtClean="0"/>
              <a:t>points. </a:t>
            </a:r>
            <a:endParaRPr lang="en-US" dirty="0"/>
          </a:p>
          <a:p>
            <a:r>
              <a:rPr lang="en-US" dirty="0"/>
              <a:t>Benefits of customer journey </a:t>
            </a:r>
            <a:r>
              <a:rPr lang="en-US" dirty="0" smtClean="0"/>
              <a:t>mapping: </a:t>
            </a:r>
            <a:endParaRPr lang="en-US" dirty="0"/>
          </a:p>
          <a:p>
            <a:pPr lvl="1"/>
            <a:r>
              <a:rPr lang="en-US" dirty="0"/>
              <a:t>Clear picture of customer </a:t>
            </a:r>
            <a:r>
              <a:rPr lang="en-US" dirty="0" smtClean="0"/>
              <a:t>interaction. </a:t>
            </a:r>
          </a:p>
          <a:p>
            <a:pPr lvl="1"/>
            <a:r>
              <a:rPr lang="en-US" dirty="0"/>
              <a:t>Clarifies what customers </a:t>
            </a:r>
            <a:r>
              <a:rPr lang="en-US" dirty="0" smtClean="0"/>
              <a:t>think.</a:t>
            </a:r>
          </a:p>
          <a:p>
            <a:pPr lvl="1"/>
            <a:r>
              <a:rPr lang="en-US" dirty="0"/>
              <a:t>Confirms the journey of the </a:t>
            </a:r>
            <a:r>
              <a:rPr lang="en-US" dirty="0" smtClean="0"/>
              <a:t>customer. </a:t>
            </a:r>
            <a:endParaRPr lang="en-US" dirty="0"/>
          </a:p>
          <a:p>
            <a:pPr lvl="1"/>
            <a:endParaRPr lang="en-US" dirty="0"/>
          </a:p>
          <a:p>
            <a:pPr marL="457200" lvl="1" indent="0">
              <a:buNone/>
            </a:pPr>
            <a:endParaRPr lang="en-US" dirty="0"/>
          </a:p>
          <a:p>
            <a:endParaRPr lang="en-US" dirty="0"/>
          </a:p>
          <a:p>
            <a:pPr marL="457200" lvl="1" indent="0">
              <a:buNone/>
            </a:pPr>
            <a:endParaRPr lang="en-US" dirty="0"/>
          </a:p>
          <a:p>
            <a:pPr marL="0" indent="0">
              <a:buNone/>
            </a:pP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2193375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685801"/>
            <a:ext cx="8458200" cy="1066800"/>
          </a:xfrm>
        </p:spPr>
        <p:txBody>
          <a:bodyPr>
            <a:normAutofit fontScale="90000"/>
          </a:bodyPr>
          <a:lstStyle/>
          <a:p>
            <a:r>
              <a:rPr lang="en-US" dirty="0"/>
              <a:t>Customer Journey Mapping Process </a:t>
            </a:r>
            <a:r>
              <a:rPr lang="en-US" sz="2400" dirty="0"/>
              <a:t>(2 of 7)</a:t>
            </a:r>
          </a:p>
        </p:txBody>
      </p:sp>
      <p:sp>
        <p:nvSpPr>
          <p:cNvPr id="9" name="Content Placeholder 8"/>
          <p:cNvSpPr>
            <a:spLocks noGrp="1"/>
          </p:cNvSpPr>
          <p:nvPr>
            <p:ph idx="1"/>
          </p:nvPr>
        </p:nvSpPr>
        <p:spPr>
          <a:xfrm>
            <a:off x="304800" y="1828800"/>
            <a:ext cx="8534400" cy="4419600"/>
          </a:xfrm>
        </p:spPr>
        <p:txBody>
          <a:bodyPr>
            <a:noAutofit/>
          </a:bodyPr>
          <a:lstStyle/>
          <a:p>
            <a:r>
              <a:rPr lang="en-US" dirty="0"/>
              <a:t>Benefits of customer journey </a:t>
            </a:r>
            <a:r>
              <a:rPr lang="en-US" dirty="0" smtClean="0"/>
              <a:t>mapping (Contd.): </a:t>
            </a:r>
          </a:p>
          <a:p>
            <a:pPr lvl="1"/>
            <a:r>
              <a:rPr lang="en-US" dirty="0" smtClean="0"/>
              <a:t>Highlights </a:t>
            </a:r>
            <a:r>
              <a:rPr lang="en-US" dirty="0"/>
              <a:t>the gaps between desired customer experience and actual experience</a:t>
            </a:r>
          </a:p>
          <a:p>
            <a:pPr lvl="1"/>
            <a:r>
              <a:rPr lang="en-US" dirty="0"/>
              <a:t>Connects with customers on an emotional level</a:t>
            </a:r>
          </a:p>
          <a:p>
            <a:r>
              <a:rPr lang="en-US" dirty="0"/>
              <a:t>The risk of not doing customer journey </a:t>
            </a:r>
            <a:r>
              <a:rPr lang="en-US" dirty="0" smtClean="0"/>
              <a:t>mapping: Unsatisfied customers. </a:t>
            </a:r>
            <a:endParaRPr lang="en-US" dirty="0"/>
          </a:p>
          <a:p>
            <a:endParaRPr lang="en-US" dirty="0"/>
          </a:p>
          <a:p>
            <a:pPr marL="457200" lvl="1" indent="0">
              <a:buNone/>
            </a:pPr>
            <a:endParaRPr lang="en-US" dirty="0"/>
          </a:p>
          <a:p>
            <a:pPr marL="0" indent="0">
              <a:buNone/>
            </a:pP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3125963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66700" y="685800"/>
            <a:ext cx="8648700" cy="1066800"/>
          </a:xfrm>
        </p:spPr>
        <p:txBody>
          <a:bodyPr>
            <a:normAutofit fontScale="90000"/>
          </a:bodyPr>
          <a:lstStyle/>
          <a:p>
            <a:r>
              <a:rPr lang="en-US" dirty="0"/>
              <a:t>Customer Journey Mapping Process </a:t>
            </a:r>
            <a:r>
              <a:rPr lang="en-US" sz="2400" dirty="0"/>
              <a:t>(3 of 7)</a:t>
            </a:r>
          </a:p>
        </p:txBody>
      </p:sp>
      <p:sp>
        <p:nvSpPr>
          <p:cNvPr id="9" name="Content Placeholder 8"/>
          <p:cNvSpPr>
            <a:spLocks noGrp="1"/>
          </p:cNvSpPr>
          <p:nvPr>
            <p:ph idx="1"/>
          </p:nvPr>
        </p:nvSpPr>
        <p:spPr>
          <a:xfrm>
            <a:off x="152400" y="1752601"/>
            <a:ext cx="8763000" cy="4603750"/>
          </a:xfrm>
        </p:spPr>
        <p:txBody>
          <a:bodyPr>
            <a:noAutofit/>
          </a:bodyPr>
          <a:lstStyle/>
          <a:p>
            <a:pPr marL="0" indent="0">
              <a:buNone/>
            </a:pPr>
            <a:r>
              <a:rPr lang="en-US" dirty="0"/>
              <a:t>Confirming your findings</a:t>
            </a:r>
          </a:p>
          <a:p>
            <a:r>
              <a:rPr lang="en-US" dirty="0"/>
              <a:t>Many sources of data to confirm your findings</a:t>
            </a:r>
          </a:p>
          <a:p>
            <a:r>
              <a:rPr lang="en-US" dirty="0"/>
              <a:t>Website </a:t>
            </a:r>
            <a:r>
              <a:rPr lang="en-US" dirty="0" smtClean="0"/>
              <a:t>Analytics: Customers</a:t>
            </a:r>
            <a:r>
              <a:rPr lang="en-US" dirty="0"/>
              <a:t>’ location, the amount of traffic to your </a:t>
            </a:r>
            <a:r>
              <a:rPr lang="en-US" dirty="0" smtClean="0"/>
              <a:t>site.</a:t>
            </a:r>
            <a:endParaRPr lang="en-US" dirty="0"/>
          </a:p>
          <a:p>
            <a:r>
              <a:rPr lang="en-US" dirty="0"/>
              <a:t>Social Media T</a:t>
            </a:r>
            <a:r>
              <a:rPr lang="en-US" dirty="0" smtClean="0"/>
              <a:t>ools: Useful </a:t>
            </a:r>
            <a:r>
              <a:rPr lang="en-US" dirty="0"/>
              <a:t>source of </a:t>
            </a:r>
            <a:r>
              <a:rPr lang="en-US" dirty="0" smtClean="0"/>
              <a:t>data.</a:t>
            </a:r>
            <a:endParaRPr lang="en-US" dirty="0"/>
          </a:p>
          <a:p>
            <a:r>
              <a:rPr lang="en-US" dirty="0"/>
              <a:t>Direct Customer Contact: Feedback about customer </a:t>
            </a:r>
            <a:r>
              <a:rPr lang="en-US" dirty="0" smtClean="0"/>
              <a:t>experience. </a:t>
            </a:r>
            <a:endParaRPr lang="en-US" dirty="0"/>
          </a:p>
          <a:p>
            <a:pPr lvl="1"/>
            <a:endParaRPr lang="en-US" dirty="0"/>
          </a:p>
          <a:p>
            <a:endParaRPr lang="en-US" dirty="0"/>
          </a:p>
          <a:p>
            <a:pPr marL="457200" lvl="1" indent="0">
              <a:buNone/>
            </a:pPr>
            <a:endParaRPr lang="en-US" dirty="0"/>
          </a:p>
          <a:p>
            <a:pPr marL="0" indent="0">
              <a:buNone/>
            </a:pP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2372260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762000"/>
          </a:xfrm>
        </p:spPr>
        <p:txBody>
          <a:bodyPr>
            <a:normAutofit/>
          </a:bodyPr>
          <a:lstStyle/>
          <a:p>
            <a:r>
              <a:rPr lang="en-US" sz="4000" dirty="0"/>
              <a:t>Customers and Markets </a:t>
            </a:r>
            <a:r>
              <a:rPr lang="en-US" sz="2400" dirty="0"/>
              <a:t>(1 of 4)</a:t>
            </a:r>
          </a:p>
        </p:txBody>
      </p:sp>
      <p:sp>
        <p:nvSpPr>
          <p:cNvPr id="9" name="Content Placeholder 8"/>
          <p:cNvSpPr>
            <a:spLocks noGrp="1"/>
          </p:cNvSpPr>
          <p:nvPr>
            <p:ph idx="1"/>
          </p:nvPr>
        </p:nvSpPr>
        <p:spPr>
          <a:xfrm>
            <a:off x="304800" y="1676400"/>
            <a:ext cx="8534400" cy="4449763"/>
          </a:xfrm>
        </p:spPr>
        <p:txBody>
          <a:bodyPr>
            <a:normAutofit/>
          </a:bodyPr>
          <a:lstStyle/>
          <a:p>
            <a:r>
              <a:rPr lang="en-US" dirty="0" smtClean="0"/>
              <a:t>Focus on customer. </a:t>
            </a:r>
            <a:endParaRPr lang="en-US" dirty="0"/>
          </a:p>
          <a:p>
            <a:r>
              <a:rPr lang="en-US" dirty="0" smtClean="0"/>
              <a:t>Entrepreneurs </a:t>
            </a:r>
            <a:r>
              <a:rPr lang="en-US" dirty="0"/>
              <a:t>with limited resources can use methods to identify and target their </a:t>
            </a:r>
            <a:r>
              <a:rPr lang="en-US" dirty="0" smtClean="0"/>
              <a:t>customers.</a:t>
            </a:r>
            <a:endParaRPr lang="en-US" dirty="0"/>
          </a:p>
          <a:p>
            <a:r>
              <a:rPr lang="en-US" dirty="0"/>
              <a:t>Customer </a:t>
            </a:r>
            <a:r>
              <a:rPr lang="en-US" dirty="0" smtClean="0"/>
              <a:t>identification: Essential </a:t>
            </a:r>
            <a:r>
              <a:rPr lang="en-US" dirty="0"/>
              <a:t>to business </a:t>
            </a:r>
            <a:r>
              <a:rPr lang="en-US" dirty="0" smtClean="0"/>
              <a:t>success. </a:t>
            </a:r>
            <a:endParaRPr lang="en-US" dirty="0"/>
          </a:p>
          <a:p>
            <a:r>
              <a:rPr lang="en-US" dirty="0" smtClean="0"/>
              <a:t>Difference between customer and consumer. </a:t>
            </a:r>
            <a:endParaRPr lang="en-US" dirty="0"/>
          </a:p>
          <a:p>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187023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838201"/>
            <a:ext cx="8686800" cy="990599"/>
          </a:xfrm>
        </p:spPr>
        <p:txBody>
          <a:bodyPr>
            <a:normAutofit fontScale="90000"/>
          </a:bodyPr>
          <a:lstStyle/>
          <a:p>
            <a:r>
              <a:rPr lang="en-US" dirty="0"/>
              <a:t>Customer Journey Mapping Process </a:t>
            </a:r>
            <a:r>
              <a:rPr lang="en-US" sz="2400" dirty="0"/>
              <a:t>(4 of 7)</a:t>
            </a:r>
          </a:p>
        </p:txBody>
      </p:sp>
      <p:sp>
        <p:nvSpPr>
          <p:cNvPr id="9" name="Content Placeholder 8"/>
          <p:cNvSpPr>
            <a:spLocks noGrp="1"/>
          </p:cNvSpPr>
          <p:nvPr>
            <p:ph idx="1"/>
          </p:nvPr>
        </p:nvSpPr>
        <p:spPr>
          <a:xfrm>
            <a:off x="228600" y="1905000"/>
            <a:ext cx="8610600" cy="4451350"/>
          </a:xfrm>
        </p:spPr>
        <p:txBody>
          <a:bodyPr>
            <a:noAutofit/>
          </a:bodyPr>
          <a:lstStyle/>
          <a:p>
            <a:pPr marL="0" lvl="0" indent="0">
              <a:buNone/>
            </a:pPr>
            <a:r>
              <a:rPr lang="en-US" dirty="0"/>
              <a:t>Six Basic Steps to Creating Your Own Customer Journey Map </a:t>
            </a:r>
            <a:endParaRPr lang="en-IN" dirty="0"/>
          </a:p>
          <a:p>
            <a:r>
              <a:rPr lang="en-US" dirty="0"/>
              <a:t>Materials you need: </a:t>
            </a:r>
            <a:r>
              <a:rPr lang="en-US" dirty="0" smtClean="0"/>
              <a:t>Whiteboard</a:t>
            </a:r>
            <a:r>
              <a:rPr lang="en-US" dirty="0"/>
              <a:t>, stick </a:t>
            </a:r>
            <a:r>
              <a:rPr lang="en-US" dirty="0" smtClean="0"/>
              <a:t>notes, </a:t>
            </a:r>
            <a:r>
              <a:rPr lang="en-US" dirty="0"/>
              <a:t>and </a:t>
            </a:r>
            <a:r>
              <a:rPr lang="en-US" dirty="0" smtClean="0"/>
              <a:t>markers.</a:t>
            </a:r>
            <a:endParaRPr lang="en-US" dirty="0"/>
          </a:p>
          <a:p>
            <a:r>
              <a:rPr lang="en-US" dirty="0"/>
              <a:t>Identify the segment of customers you would like to </a:t>
            </a:r>
            <a:r>
              <a:rPr lang="en-US" dirty="0" smtClean="0"/>
              <a:t>map.</a:t>
            </a:r>
            <a:endParaRPr lang="en-US" dirty="0"/>
          </a:p>
          <a:p>
            <a:r>
              <a:rPr lang="en-US" dirty="0"/>
              <a:t>Write down as many touchpoints you can think of for the entire </a:t>
            </a:r>
            <a:r>
              <a:rPr lang="en-US" dirty="0" smtClean="0"/>
              <a:t>journey. </a:t>
            </a:r>
            <a:endParaRPr lang="en-US" dirty="0"/>
          </a:p>
          <a:p>
            <a:pPr marL="457200" lvl="1" indent="0">
              <a:buNone/>
            </a:pPr>
            <a:endParaRPr lang="en-US" dirty="0"/>
          </a:p>
          <a:p>
            <a:pPr marL="0" indent="0">
              <a:buNone/>
            </a:pP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427990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685801"/>
            <a:ext cx="8763000" cy="1142999"/>
          </a:xfrm>
        </p:spPr>
        <p:txBody>
          <a:bodyPr>
            <a:normAutofit/>
          </a:bodyPr>
          <a:lstStyle/>
          <a:p>
            <a:r>
              <a:rPr lang="en-US" sz="4000" dirty="0"/>
              <a:t>Customer Journey Mapping Process </a:t>
            </a:r>
            <a:r>
              <a:rPr lang="en-US" sz="2400" dirty="0"/>
              <a:t>(5 of 7)</a:t>
            </a:r>
          </a:p>
        </p:txBody>
      </p:sp>
      <p:sp>
        <p:nvSpPr>
          <p:cNvPr id="9" name="Content Placeholder 8"/>
          <p:cNvSpPr>
            <a:spLocks noGrp="1"/>
          </p:cNvSpPr>
          <p:nvPr>
            <p:ph idx="1"/>
          </p:nvPr>
        </p:nvSpPr>
        <p:spPr>
          <a:xfrm>
            <a:off x="304800" y="1828800"/>
            <a:ext cx="8610600" cy="4527549"/>
          </a:xfrm>
        </p:spPr>
        <p:txBody>
          <a:bodyPr>
            <a:noAutofit/>
          </a:bodyPr>
          <a:lstStyle/>
          <a:p>
            <a:pPr marL="0" lvl="0" indent="0">
              <a:buNone/>
            </a:pPr>
            <a:r>
              <a:rPr lang="en-US" dirty="0"/>
              <a:t>Six Basic Steps to Creating Your Own Customer Journey Map </a:t>
            </a:r>
            <a:endParaRPr lang="en-IN" dirty="0"/>
          </a:p>
          <a:p>
            <a:r>
              <a:rPr lang="en-US" dirty="0"/>
              <a:t>Identify three or four aspects of the customer </a:t>
            </a:r>
            <a:r>
              <a:rPr lang="en-US" dirty="0" smtClean="0"/>
              <a:t>journey. </a:t>
            </a:r>
            <a:endParaRPr lang="en-US" dirty="0"/>
          </a:p>
          <a:p>
            <a:r>
              <a:rPr lang="en-US" dirty="0"/>
              <a:t>Think about how you can resolve these </a:t>
            </a:r>
            <a:r>
              <a:rPr lang="en-US" dirty="0" smtClean="0"/>
              <a:t>problems. </a:t>
            </a:r>
            <a:endParaRPr lang="en-US" dirty="0"/>
          </a:p>
          <a:p>
            <a:r>
              <a:rPr lang="en-US" dirty="0"/>
              <a:t>Create a visual version of the </a:t>
            </a:r>
            <a:r>
              <a:rPr lang="en-US" dirty="0" smtClean="0"/>
              <a:t>journey. </a:t>
            </a:r>
            <a:endParaRPr lang="en-US" dirty="0"/>
          </a:p>
          <a:p>
            <a:endParaRPr lang="en-US" dirty="0"/>
          </a:p>
          <a:p>
            <a:pPr marL="457200" lvl="1" indent="0">
              <a:buNone/>
            </a:pPr>
            <a:endParaRPr lang="en-US" dirty="0"/>
          </a:p>
          <a:p>
            <a:pPr marL="0" indent="0">
              <a:buNone/>
            </a:pP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3055235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685801"/>
            <a:ext cx="8839200" cy="1219199"/>
          </a:xfrm>
        </p:spPr>
        <p:txBody>
          <a:bodyPr>
            <a:normAutofit fontScale="90000"/>
          </a:bodyPr>
          <a:lstStyle/>
          <a:p>
            <a:r>
              <a:rPr lang="en-US" dirty="0"/>
              <a:t>Customer Journey Mapping Process </a:t>
            </a:r>
            <a:r>
              <a:rPr lang="en-US" dirty="0" smtClean="0"/>
              <a:t/>
            </a:r>
            <a:br>
              <a:rPr lang="en-US" dirty="0" smtClean="0"/>
            </a:br>
            <a:r>
              <a:rPr lang="en-US" sz="2400" dirty="0" smtClean="0"/>
              <a:t>(</a:t>
            </a:r>
            <a:r>
              <a:rPr lang="en-US" sz="2400" dirty="0"/>
              <a:t>6 of 7)</a:t>
            </a:r>
          </a:p>
        </p:txBody>
      </p:sp>
      <p:sp>
        <p:nvSpPr>
          <p:cNvPr id="9" name="Content Placeholder 8"/>
          <p:cNvSpPr>
            <a:spLocks noGrp="1"/>
          </p:cNvSpPr>
          <p:nvPr>
            <p:ph idx="1"/>
          </p:nvPr>
        </p:nvSpPr>
        <p:spPr>
          <a:xfrm>
            <a:off x="467061" y="1981200"/>
            <a:ext cx="8229600" cy="4375149"/>
          </a:xfrm>
        </p:spPr>
        <p:txBody>
          <a:bodyPr>
            <a:noAutofit/>
          </a:bodyPr>
          <a:lstStyle/>
          <a:p>
            <a:pPr marL="0" lvl="0" indent="0">
              <a:buNone/>
            </a:pPr>
            <a:r>
              <a:rPr lang="en-US" dirty="0"/>
              <a:t>Six Basic Steps to Creating Your Own Customer Journey Map</a:t>
            </a:r>
            <a:endParaRPr lang="en-IN" dirty="0"/>
          </a:p>
          <a:p>
            <a:pPr lvl="0"/>
            <a:r>
              <a:rPr lang="en-US" dirty="0"/>
              <a:t>Five key phases of customer </a:t>
            </a:r>
            <a:r>
              <a:rPr lang="en-US" dirty="0" smtClean="0"/>
              <a:t>interaction:</a:t>
            </a:r>
          </a:p>
          <a:p>
            <a:pPr lvl="1"/>
            <a:r>
              <a:rPr lang="en-US" dirty="0" smtClean="0"/>
              <a:t>Discovery.</a:t>
            </a:r>
          </a:p>
          <a:p>
            <a:pPr lvl="1"/>
            <a:r>
              <a:rPr lang="en-US" dirty="0" smtClean="0"/>
              <a:t>Research.</a:t>
            </a:r>
          </a:p>
          <a:p>
            <a:pPr lvl="1"/>
            <a:r>
              <a:rPr lang="en-US" dirty="0" smtClean="0"/>
              <a:t>Purchase.</a:t>
            </a:r>
          </a:p>
          <a:p>
            <a:pPr lvl="1"/>
            <a:r>
              <a:rPr lang="en-US" dirty="0" smtClean="0"/>
              <a:t>Delivery.</a:t>
            </a:r>
          </a:p>
          <a:p>
            <a:pPr lvl="1"/>
            <a:r>
              <a:rPr lang="en-US" dirty="0" smtClean="0"/>
              <a:t>After </a:t>
            </a:r>
            <a:r>
              <a:rPr lang="en-US" dirty="0"/>
              <a:t>the sale.</a:t>
            </a:r>
            <a:endParaRPr lang="en-IN" dirty="0"/>
          </a:p>
          <a:p>
            <a:pPr marL="457200" lvl="1" indent="0">
              <a:buNone/>
            </a:pPr>
            <a:endParaRPr lang="en-US" dirty="0"/>
          </a:p>
          <a:p>
            <a:endParaRPr lang="en-US" dirty="0"/>
          </a:p>
          <a:p>
            <a:pPr marL="457200" lvl="1" indent="0">
              <a:buNone/>
            </a:pPr>
            <a:endParaRPr lang="en-US" dirty="0"/>
          </a:p>
          <a:p>
            <a:pPr marL="0" indent="0">
              <a:buNone/>
            </a:pP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3656419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1"/>
            <a:ext cx="8229600" cy="1066799"/>
          </a:xfrm>
        </p:spPr>
        <p:txBody>
          <a:bodyPr>
            <a:normAutofit fontScale="90000"/>
          </a:bodyPr>
          <a:lstStyle/>
          <a:p>
            <a:r>
              <a:rPr lang="en-US" dirty="0"/>
              <a:t>Customer Journey Mapping Process </a:t>
            </a:r>
            <a:r>
              <a:rPr lang="en-US" sz="2700" dirty="0"/>
              <a:t>(7 of 7)</a:t>
            </a:r>
          </a:p>
        </p:txBody>
      </p:sp>
      <p:sp>
        <p:nvSpPr>
          <p:cNvPr id="9" name="Content Placeholder 8"/>
          <p:cNvSpPr>
            <a:spLocks noGrp="1"/>
          </p:cNvSpPr>
          <p:nvPr>
            <p:ph idx="1"/>
          </p:nvPr>
        </p:nvSpPr>
        <p:spPr>
          <a:xfrm>
            <a:off x="228600" y="1904999"/>
            <a:ext cx="8686800" cy="4451351"/>
          </a:xfrm>
        </p:spPr>
        <p:txBody>
          <a:bodyPr>
            <a:noAutofit/>
          </a:bodyPr>
          <a:lstStyle/>
          <a:p>
            <a:pPr marL="0" lvl="0" indent="0">
              <a:buNone/>
            </a:pPr>
            <a:r>
              <a:rPr lang="en-US" dirty="0"/>
              <a:t>Six Basic Steps to Creating Your Own Customer Journey </a:t>
            </a:r>
            <a:r>
              <a:rPr lang="en-US" dirty="0" smtClean="0"/>
              <a:t>Map</a:t>
            </a:r>
          </a:p>
          <a:p>
            <a:r>
              <a:rPr lang="en-US" dirty="0" smtClean="0"/>
              <a:t>Factors </a:t>
            </a:r>
            <a:r>
              <a:rPr lang="en-US" dirty="0"/>
              <a:t>to keep in </a:t>
            </a:r>
            <a:r>
              <a:rPr lang="en-US" dirty="0" smtClean="0"/>
              <a:t>mind: </a:t>
            </a:r>
          </a:p>
          <a:p>
            <a:pPr lvl="1"/>
            <a:r>
              <a:rPr lang="en-US" dirty="0" smtClean="0"/>
              <a:t>Key touch points, tasks, knowledge, pain points, happy points, emotions, wish list, and influencers. </a:t>
            </a:r>
            <a:endParaRPr lang="en-US" dirty="0"/>
          </a:p>
          <a:p>
            <a:endParaRPr lang="en-US" dirty="0"/>
          </a:p>
          <a:p>
            <a:pPr marL="457200" lvl="1" indent="0">
              <a:buNone/>
            </a:pPr>
            <a:endParaRPr lang="en-US" dirty="0"/>
          </a:p>
          <a:p>
            <a:pPr marL="0" indent="0">
              <a:buNone/>
            </a:pP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162287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1"/>
            <a:ext cx="8229600" cy="838199"/>
          </a:xfrm>
        </p:spPr>
        <p:txBody>
          <a:bodyPr>
            <a:normAutofit/>
          </a:bodyPr>
          <a:lstStyle/>
          <a:p>
            <a:r>
              <a:rPr lang="en-US" sz="4000" dirty="0"/>
              <a:t>Market Sizing </a:t>
            </a:r>
            <a:r>
              <a:rPr lang="en-US" sz="2400" dirty="0"/>
              <a:t>(1 of </a:t>
            </a:r>
            <a:r>
              <a:rPr lang="en-US" sz="2400" dirty="0" smtClean="0"/>
              <a:t>5)</a:t>
            </a:r>
            <a:endParaRPr lang="en-US" sz="2400" dirty="0"/>
          </a:p>
        </p:txBody>
      </p:sp>
      <p:sp>
        <p:nvSpPr>
          <p:cNvPr id="9" name="Content Placeholder 8"/>
          <p:cNvSpPr>
            <a:spLocks noGrp="1"/>
          </p:cNvSpPr>
          <p:nvPr>
            <p:ph idx="1"/>
          </p:nvPr>
        </p:nvSpPr>
        <p:spPr>
          <a:xfrm>
            <a:off x="228600" y="1676400"/>
            <a:ext cx="8534400" cy="4679950"/>
          </a:xfrm>
        </p:spPr>
        <p:txBody>
          <a:bodyPr>
            <a:noAutofit/>
          </a:bodyPr>
          <a:lstStyle/>
          <a:p>
            <a:pPr lvl="0"/>
            <a:r>
              <a:rPr lang="en-IN" dirty="0"/>
              <a:t>Estimating </a:t>
            </a:r>
            <a:r>
              <a:rPr lang="en-IN" dirty="0" smtClean="0"/>
              <a:t>potential customers.</a:t>
            </a:r>
            <a:endParaRPr lang="en-IN" dirty="0"/>
          </a:p>
          <a:p>
            <a:pPr lvl="0"/>
            <a:r>
              <a:rPr lang="en-US" dirty="0"/>
              <a:t>Investors </a:t>
            </a:r>
            <a:r>
              <a:rPr lang="en-US" dirty="0" smtClean="0"/>
              <a:t>and target market.</a:t>
            </a:r>
            <a:endParaRPr lang="en-US" dirty="0"/>
          </a:p>
          <a:p>
            <a:pPr lvl="0"/>
            <a:r>
              <a:rPr lang="en-IN" dirty="0"/>
              <a:t>Subgroups of the </a:t>
            </a:r>
            <a:r>
              <a:rPr lang="en-IN" dirty="0" smtClean="0"/>
              <a:t>market: </a:t>
            </a:r>
            <a:endParaRPr lang="en-IN" dirty="0"/>
          </a:p>
          <a:p>
            <a:pPr lvl="1"/>
            <a:r>
              <a:rPr lang="en-US" dirty="0"/>
              <a:t>TAM, or Total Available Market</a:t>
            </a:r>
          </a:p>
          <a:p>
            <a:pPr lvl="1"/>
            <a:r>
              <a:rPr lang="en-US" dirty="0"/>
              <a:t>SAM, or Serviceable Available Market</a:t>
            </a:r>
          </a:p>
          <a:p>
            <a:pPr lvl="1"/>
            <a:r>
              <a:rPr lang="en-US" dirty="0"/>
              <a:t>SOM, or Share of Market</a:t>
            </a:r>
            <a:endParaRPr lang="en-IN" dirty="0"/>
          </a:p>
          <a:p>
            <a:r>
              <a:rPr lang="en-US" dirty="0" smtClean="0"/>
              <a:t>Entrepreneurs: Establish </a:t>
            </a:r>
            <a:r>
              <a:rPr lang="en-US" dirty="0"/>
              <a:t>a launch </a:t>
            </a:r>
            <a:r>
              <a:rPr lang="en-US" dirty="0" smtClean="0"/>
              <a:t>market. </a:t>
            </a:r>
            <a:endParaRPr lang="en-US" dirty="0"/>
          </a:p>
          <a:p>
            <a:endParaRPr lang="en-US" dirty="0"/>
          </a:p>
          <a:p>
            <a:pPr marL="457200" lvl="1" indent="0">
              <a:buNone/>
            </a:pPr>
            <a:endParaRPr lang="en-US" dirty="0"/>
          </a:p>
          <a:p>
            <a:pPr marL="0" indent="0">
              <a:buNone/>
            </a:pP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3260329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1"/>
            <a:ext cx="8229600" cy="838199"/>
          </a:xfrm>
        </p:spPr>
        <p:txBody>
          <a:bodyPr>
            <a:normAutofit/>
          </a:bodyPr>
          <a:lstStyle/>
          <a:p>
            <a:r>
              <a:rPr lang="en-US" sz="4000" dirty="0"/>
              <a:t>Market Sizing </a:t>
            </a:r>
            <a:r>
              <a:rPr lang="en-US" sz="2400" dirty="0"/>
              <a:t>(2 of </a:t>
            </a:r>
            <a:r>
              <a:rPr lang="en-US" sz="2400" dirty="0" smtClean="0"/>
              <a:t>5)</a:t>
            </a:r>
            <a:endParaRPr lang="en-US" sz="2400" dirty="0"/>
          </a:p>
        </p:txBody>
      </p:sp>
      <p:sp>
        <p:nvSpPr>
          <p:cNvPr id="9" name="Content Placeholder 8"/>
          <p:cNvSpPr>
            <a:spLocks noGrp="1"/>
          </p:cNvSpPr>
          <p:nvPr>
            <p:ph idx="1"/>
          </p:nvPr>
        </p:nvSpPr>
        <p:spPr>
          <a:xfrm>
            <a:off x="152400" y="1524000"/>
            <a:ext cx="8839200" cy="4832350"/>
          </a:xfrm>
        </p:spPr>
        <p:txBody>
          <a:bodyPr>
            <a:noAutofit/>
          </a:bodyPr>
          <a:lstStyle/>
          <a:p>
            <a:pPr marL="0" lvl="0" indent="0">
              <a:buNone/>
            </a:pPr>
            <a:r>
              <a:rPr lang="en-IN" dirty="0"/>
              <a:t>Launch Market</a:t>
            </a:r>
          </a:p>
          <a:p>
            <a:r>
              <a:rPr lang="en-US" dirty="0"/>
              <a:t>Creating </a:t>
            </a:r>
            <a:r>
              <a:rPr lang="en-US" dirty="0" smtClean="0"/>
              <a:t>is </a:t>
            </a:r>
            <a:r>
              <a:rPr lang="en-US" dirty="0"/>
              <a:t>similar to the beachhead or bowling pin </a:t>
            </a:r>
            <a:r>
              <a:rPr lang="en-US" dirty="0" smtClean="0"/>
              <a:t>strategies.</a:t>
            </a:r>
            <a:endParaRPr lang="en-US" dirty="0"/>
          </a:p>
          <a:p>
            <a:pPr lvl="1"/>
            <a:r>
              <a:rPr lang="en-US" dirty="0"/>
              <a:t>Proving you already have a group of launch </a:t>
            </a:r>
            <a:r>
              <a:rPr lang="en-US" dirty="0" smtClean="0"/>
              <a:t>customers.</a:t>
            </a:r>
            <a:endParaRPr lang="en-US" dirty="0"/>
          </a:p>
          <a:p>
            <a:r>
              <a:rPr lang="en-IN" dirty="0"/>
              <a:t>Convincing investors you have a niche customer </a:t>
            </a:r>
            <a:r>
              <a:rPr lang="en-IN" dirty="0" smtClean="0"/>
              <a:t>base.</a:t>
            </a:r>
            <a:endParaRPr lang="en-IN" dirty="0"/>
          </a:p>
          <a:p>
            <a:r>
              <a:rPr lang="en-IN" dirty="0"/>
              <a:t>Key Questions Relating to Customer Segments</a:t>
            </a:r>
          </a:p>
          <a:p>
            <a:pPr lvl="1"/>
            <a:endParaRPr lang="en-US" dirty="0"/>
          </a:p>
          <a:p>
            <a:endParaRPr lang="en-US" dirty="0"/>
          </a:p>
          <a:p>
            <a:pPr marL="457200" lvl="1" indent="0">
              <a:buNone/>
            </a:pPr>
            <a:endParaRPr lang="en-US" dirty="0"/>
          </a:p>
          <a:p>
            <a:pPr marL="0" indent="0">
              <a:buNone/>
            </a:pP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682417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1"/>
            <a:ext cx="8229600" cy="838199"/>
          </a:xfrm>
        </p:spPr>
        <p:txBody>
          <a:bodyPr>
            <a:normAutofit/>
          </a:bodyPr>
          <a:lstStyle/>
          <a:p>
            <a:r>
              <a:rPr lang="en-US" sz="4000" dirty="0"/>
              <a:t>Market Sizing </a:t>
            </a:r>
            <a:r>
              <a:rPr lang="en-US" sz="2400" dirty="0" smtClean="0"/>
              <a:t>(3 </a:t>
            </a:r>
            <a:r>
              <a:rPr lang="en-US" sz="2400" dirty="0"/>
              <a:t>of </a:t>
            </a:r>
            <a:r>
              <a:rPr lang="en-US" sz="2400" dirty="0" smtClean="0"/>
              <a:t>5)</a:t>
            </a:r>
            <a:endParaRPr lang="en-US" sz="2400" dirty="0"/>
          </a:p>
        </p:txBody>
      </p:sp>
      <p:sp>
        <p:nvSpPr>
          <p:cNvPr id="9" name="Content Placeholder 8"/>
          <p:cNvSpPr>
            <a:spLocks noGrp="1"/>
          </p:cNvSpPr>
          <p:nvPr>
            <p:ph idx="1"/>
          </p:nvPr>
        </p:nvSpPr>
        <p:spPr>
          <a:xfrm>
            <a:off x="152400" y="1752600"/>
            <a:ext cx="8839200" cy="4603750"/>
          </a:xfrm>
        </p:spPr>
        <p:txBody>
          <a:bodyPr>
            <a:noAutofit/>
          </a:bodyPr>
          <a:lstStyle/>
          <a:p>
            <a:pPr marL="0" indent="0">
              <a:buNone/>
            </a:pPr>
            <a:r>
              <a:rPr lang="en-IN" dirty="0" smtClean="0"/>
              <a:t>Key </a:t>
            </a:r>
            <a:r>
              <a:rPr lang="en-IN" dirty="0"/>
              <a:t>Questions Relating to Customer </a:t>
            </a:r>
            <a:r>
              <a:rPr lang="en-IN" dirty="0" smtClean="0"/>
              <a:t>Segments</a:t>
            </a:r>
          </a:p>
          <a:p>
            <a:r>
              <a:rPr lang="en-US" dirty="0" smtClean="0"/>
              <a:t>Size of customer segment. </a:t>
            </a:r>
          </a:p>
          <a:p>
            <a:r>
              <a:rPr lang="en-US" dirty="0" smtClean="0"/>
              <a:t>Buying </a:t>
            </a:r>
            <a:r>
              <a:rPr lang="en-US" dirty="0"/>
              <a:t>power </a:t>
            </a:r>
            <a:r>
              <a:rPr lang="en-US" dirty="0" smtClean="0"/>
              <a:t>of customers.</a:t>
            </a:r>
          </a:p>
          <a:p>
            <a:r>
              <a:rPr lang="en-US" dirty="0" smtClean="0"/>
              <a:t>Customers and the Segment</a:t>
            </a:r>
            <a:r>
              <a:rPr lang="en-US" dirty="0"/>
              <a:t>.</a:t>
            </a:r>
            <a:endParaRPr lang="en-US" dirty="0" smtClean="0"/>
          </a:p>
          <a:p>
            <a:r>
              <a:rPr lang="en-US" dirty="0" smtClean="0"/>
              <a:t>Accessibility of the customers.</a:t>
            </a:r>
          </a:p>
          <a:p>
            <a:r>
              <a:rPr lang="en-US" dirty="0" smtClean="0"/>
              <a:t>Stability of the customer segment. </a:t>
            </a:r>
            <a:endParaRPr lang="en-IN" dirty="0"/>
          </a:p>
          <a:p>
            <a:endParaRPr lang="en-US" dirty="0"/>
          </a:p>
          <a:p>
            <a:endParaRPr lang="en-US" dirty="0"/>
          </a:p>
          <a:p>
            <a:pPr marL="457200" lvl="1" indent="0">
              <a:buNone/>
            </a:pPr>
            <a:endParaRPr lang="en-US" dirty="0"/>
          </a:p>
          <a:p>
            <a:pPr marL="0" indent="0">
              <a:buNone/>
            </a:pP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1886307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1"/>
            <a:ext cx="8229600" cy="990599"/>
          </a:xfrm>
        </p:spPr>
        <p:txBody>
          <a:bodyPr>
            <a:normAutofit/>
          </a:bodyPr>
          <a:lstStyle/>
          <a:p>
            <a:r>
              <a:rPr lang="en-US" sz="4000" dirty="0"/>
              <a:t>Market Sizing </a:t>
            </a:r>
            <a:r>
              <a:rPr lang="en-US" sz="2400" dirty="0" smtClean="0"/>
              <a:t>(4 </a:t>
            </a:r>
            <a:r>
              <a:rPr lang="en-US" sz="2400" dirty="0"/>
              <a:t>of </a:t>
            </a:r>
            <a:r>
              <a:rPr lang="en-US" sz="2400" dirty="0" smtClean="0"/>
              <a:t>5)</a:t>
            </a:r>
            <a:endParaRPr lang="en-US" sz="2400" dirty="0"/>
          </a:p>
        </p:txBody>
      </p:sp>
      <p:sp>
        <p:nvSpPr>
          <p:cNvPr id="9" name="Content Placeholder 8"/>
          <p:cNvSpPr>
            <a:spLocks noGrp="1"/>
          </p:cNvSpPr>
          <p:nvPr>
            <p:ph idx="1"/>
          </p:nvPr>
        </p:nvSpPr>
        <p:spPr>
          <a:xfrm>
            <a:off x="228600" y="1752600"/>
            <a:ext cx="8686800" cy="4419599"/>
          </a:xfrm>
        </p:spPr>
        <p:txBody>
          <a:bodyPr>
            <a:noAutofit/>
          </a:bodyPr>
          <a:lstStyle/>
          <a:p>
            <a:pPr marL="0" lvl="0" indent="0">
              <a:buNone/>
            </a:pPr>
            <a:r>
              <a:rPr lang="en-US" dirty="0" smtClean="0"/>
              <a:t>Why </a:t>
            </a:r>
            <a:r>
              <a:rPr lang="en-US" dirty="0"/>
              <a:t>market sizing is important </a:t>
            </a:r>
          </a:p>
          <a:p>
            <a:r>
              <a:rPr lang="en-IN" dirty="0"/>
              <a:t>Calculates sales and </a:t>
            </a:r>
            <a:r>
              <a:rPr lang="en-IN" dirty="0" smtClean="0"/>
              <a:t>profits.</a:t>
            </a:r>
            <a:endParaRPr lang="en-IN" dirty="0"/>
          </a:p>
          <a:p>
            <a:r>
              <a:rPr lang="en-IN" dirty="0"/>
              <a:t>Identifies growth </a:t>
            </a:r>
            <a:r>
              <a:rPr lang="en-IN" dirty="0" smtClean="0"/>
              <a:t>opportunities.</a:t>
            </a:r>
            <a:endParaRPr lang="en-IN" dirty="0"/>
          </a:p>
          <a:p>
            <a:r>
              <a:rPr lang="en-IN" dirty="0"/>
              <a:t>Pinpoints competitive </a:t>
            </a:r>
            <a:r>
              <a:rPr lang="en-IN" dirty="0" smtClean="0"/>
              <a:t>threats.</a:t>
            </a:r>
            <a:endParaRPr lang="en-IN" dirty="0"/>
          </a:p>
          <a:p>
            <a:r>
              <a:rPr lang="en-IN" dirty="0"/>
              <a:t>Thinking of exit </a:t>
            </a:r>
            <a:r>
              <a:rPr lang="en-IN" dirty="0" smtClean="0"/>
              <a:t>strategies.</a:t>
            </a:r>
            <a:endParaRPr lang="en-IN" dirty="0"/>
          </a:p>
          <a:p>
            <a:r>
              <a:rPr lang="en-IN" dirty="0"/>
              <a:t>A sense of market </a:t>
            </a:r>
            <a:r>
              <a:rPr lang="en-IN" dirty="0" smtClean="0"/>
              <a:t>trends.</a:t>
            </a:r>
            <a:endParaRPr lang="en-IN" dirty="0"/>
          </a:p>
          <a:p>
            <a:r>
              <a:rPr lang="en-IN" dirty="0"/>
              <a:t>As proof for </a:t>
            </a:r>
            <a:r>
              <a:rPr lang="en-IN" dirty="0" smtClean="0"/>
              <a:t>investors. </a:t>
            </a:r>
            <a:endParaRPr lang="en-IN" dirty="0"/>
          </a:p>
          <a:p>
            <a:pPr lvl="1"/>
            <a:endParaRPr lang="en-US" dirty="0"/>
          </a:p>
          <a:p>
            <a:endParaRPr lang="en-US" dirty="0"/>
          </a:p>
          <a:p>
            <a:pPr marL="457200" lvl="1" indent="0">
              <a:buNone/>
            </a:pPr>
            <a:endParaRPr lang="en-US" dirty="0"/>
          </a:p>
          <a:p>
            <a:pPr marL="0" indent="0">
              <a:buNone/>
            </a:pP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27</a:t>
            </a:fld>
            <a:endParaRPr lang="en-US" dirty="0"/>
          </a:p>
        </p:txBody>
      </p:sp>
    </p:spTree>
    <p:extLst>
      <p:ext uri="{BB962C8B-B14F-4D97-AF65-F5344CB8AC3E}">
        <p14:creationId xmlns:p14="http://schemas.microsoft.com/office/powerpoint/2010/main" val="1214293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1"/>
            <a:ext cx="8229600" cy="838199"/>
          </a:xfrm>
        </p:spPr>
        <p:txBody>
          <a:bodyPr>
            <a:normAutofit/>
          </a:bodyPr>
          <a:lstStyle/>
          <a:p>
            <a:r>
              <a:rPr lang="en-US" sz="4000" dirty="0"/>
              <a:t>Market Sizing </a:t>
            </a:r>
            <a:r>
              <a:rPr lang="en-US" sz="2400" dirty="0" smtClean="0"/>
              <a:t>(5 </a:t>
            </a:r>
            <a:r>
              <a:rPr lang="en-US" sz="2400" dirty="0"/>
              <a:t>of </a:t>
            </a:r>
            <a:r>
              <a:rPr lang="en-US" sz="2400" dirty="0" smtClean="0"/>
              <a:t>5)</a:t>
            </a:r>
            <a:endParaRPr lang="en-US" sz="2400" dirty="0"/>
          </a:p>
        </p:txBody>
      </p:sp>
      <p:sp>
        <p:nvSpPr>
          <p:cNvPr id="9" name="Content Placeholder 8"/>
          <p:cNvSpPr>
            <a:spLocks noGrp="1"/>
          </p:cNvSpPr>
          <p:nvPr>
            <p:ph idx="1"/>
          </p:nvPr>
        </p:nvSpPr>
        <p:spPr>
          <a:xfrm>
            <a:off x="228600" y="1752600"/>
            <a:ext cx="8763000" cy="4419599"/>
          </a:xfrm>
        </p:spPr>
        <p:txBody>
          <a:bodyPr>
            <a:noAutofit/>
          </a:bodyPr>
          <a:lstStyle/>
          <a:p>
            <a:pPr marL="0" lvl="0" indent="0">
              <a:buNone/>
            </a:pPr>
            <a:r>
              <a:rPr lang="en-IN" dirty="0"/>
              <a:t>Calculating Market </a:t>
            </a:r>
            <a:r>
              <a:rPr lang="en-IN" dirty="0" smtClean="0"/>
              <a:t>Size</a:t>
            </a:r>
          </a:p>
          <a:p>
            <a:r>
              <a:rPr lang="en-IN" dirty="0" smtClean="0"/>
              <a:t>Methods: </a:t>
            </a:r>
            <a:r>
              <a:rPr lang="en-US" dirty="0" smtClean="0"/>
              <a:t>To </a:t>
            </a:r>
            <a:r>
              <a:rPr lang="en-US" dirty="0"/>
              <a:t>estimate of your market </a:t>
            </a:r>
            <a:r>
              <a:rPr lang="en-US" dirty="0" smtClean="0"/>
              <a:t>size. </a:t>
            </a:r>
          </a:p>
          <a:p>
            <a:pPr lvl="1"/>
            <a:r>
              <a:rPr lang="en-IN" dirty="0" smtClean="0"/>
              <a:t>Define </a:t>
            </a:r>
            <a:r>
              <a:rPr lang="en-IN" dirty="0"/>
              <a:t>the </a:t>
            </a:r>
            <a:r>
              <a:rPr lang="en-IN" dirty="0" smtClean="0"/>
              <a:t>segment.</a:t>
            </a:r>
            <a:endParaRPr lang="en-IN" dirty="0"/>
          </a:p>
          <a:p>
            <a:pPr lvl="1"/>
            <a:r>
              <a:rPr lang="en-US" dirty="0"/>
              <a:t>Conduct top-down market </a:t>
            </a:r>
            <a:r>
              <a:rPr lang="en-US" dirty="0" smtClean="0"/>
              <a:t>sizing.</a:t>
            </a:r>
            <a:endParaRPr lang="en-US" dirty="0"/>
          </a:p>
          <a:p>
            <a:pPr lvl="1"/>
            <a:r>
              <a:rPr lang="en-US" dirty="0"/>
              <a:t>Conduct a </a:t>
            </a:r>
            <a:r>
              <a:rPr lang="en-US" dirty="0" smtClean="0"/>
              <a:t>bottom-up analysis.</a:t>
            </a:r>
            <a:endParaRPr lang="en-US" dirty="0"/>
          </a:p>
          <a:p>
            <a:pPr lvl="1"/>
            <a:r>
              <a:rPr lang="en-US" dirty="0"/>
              <a:t>Don’t forget to do sanity </a:t>
            </a:r>
            <a:r>
              <a:rPr lang="en-US" dirty="0" smtClean="0"/>
              <a:t>checks.</a:t>
            </a:r>
            <a:endParaRPr lang="en-US" dirty="0"/>
          </a:p>
          <a:p>
            <a:pPr lvl="1"/>
            <a:r>
              <a:rPr lang="en-US" dirty="0"/>
              <a:t>Check out the </a:t>
            </a:r>
            <a:r>
              <a:rPr lang="en-US" dirty="0" smtClean="0"/>
              <a:t>competition.</a:t>
            </a:r>
            <a:endParaRPr lang="en-US" dirty="0"/>
          </a:p>
          <a:p>
            <a:endParaRPr lang="en-US" dirty="0"/>
          </a:p>
          <a:p>
            <a:pPr marL="457200" lvl="1" indent="0">
              <a:buNone/>
            </a:pPr>
            <a:endParaRPr lang="en-US" dirty="0"/>
          </a:p>
          <a:p>
            <a:pPr marL="0" indent="0">
              <a:buNone/>
            </a:pPr>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28</a:t>
            </a:fld>
            <a:endParaRPr lang="en-US" dirty="0"/>
          </a:p>
        </p:txBody>
      </p:sp>
    </p:spTree>
    <p:extLst>
      <p:ext uri="{BB962C8B-B14F-4D97-AF65-F5344CB8AC3E}">
        <p14:creationId xmlns:p14="http://schemas.microsoft.com/office/powerpoint/2010/main" val="95365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914400"/>
          </a:xfrm>
        </p:spPr>
        <p:txBody>
          <a:bodyPr>
            <a:normAutofit/>
          </a:bodyPr>
          <a:lstStyle/>
          <a:p>
            <a:r>
              <a:rPr lang="en-US" sz="4000" dirty="0"/>
              <a:t>Customers and Markets </a:t>
            </a:r>
            <a:r>
              <a:rPr lang="en-US" sz="2400" dirty="0"/>
              <a:t>(2 of 4)</a:t>
            </a:r>
          </a:p>
        </p:txBody>
      </p:sp>
      <p:sp>
        <p:nvSpPr>
          <p:cNvPr id="9" name="Content Placeholder 8"/>
          <p:cNvSpPr>
            <a:spLocks noGrp="1"/>
          </p:cNvSpPr>
          <p:nvPr>
            <p:ph idx="1"/>
          </p:nvPr>
        </p:nvSpPr>
        <p:spPr>
          <a:xfrm>
            <a:off x="228600" y="1752600"/>
            <a:ext cx="8686800" cy="4603750"/>
          </a:xfrm>
        </p:spPr>
        <p:txBody>
          <a:bodyPr>
            <a:normAutofit/>
          </a:bodyPr>
          <a:lstStyle/>
          <a:p>
            <a:r>
              <a:rPr lang="en-US" dirty="0" smtClean="0"/>
              <a:t>Market: Place where people </a:t>
            </a:r>
            <a:r>
              <a:rPr lang="en-US" dirty="0"/>
              <a:t>can sell goods and </a:t>
            </a:r>
            <a:r>
              <a:rPr lang="en-US" dirty="0" smtClean="0"/>
              <a:t>services. </a:t>
            </a:r>
            <a:endParaRPr lang="en-US" dirty="0"/>
          </a:p>
          <a:p>
            <a:pPr lvl="1"/>
            <a:r>
              <a:rPr lang="en-US" dirty="0"/>
              <a:t>Supply</a:t>
            </a:r>
            <a:r>
              <a:rPr lang="en-US" b="1" dirty="0"/>
              <a:t> </a:t>
            </a:r>
            <a:r>
              <a:rPr lang="en-US" dirty="0"/>
              <a:t>refers to </a:t>
            </a:r>
            <a:r>
              <a:rPr lang="en-US" dirty="0" smtClean="0"/>
              <a:t>sellers.</a:t>
            </a:r>
          </a:p>
          <a:p>
            <a:pPr lvl="1"/>
            <a:r>
              <a:rPr lang="en-US" dirty="0" smtClean="0"/>
              <a:t>Demand </a:t>
            </a:r>
            <a:r>
              <a:rPr lang="en-US" dirty="0"/>
              <a:t>is the desire held by prospective customers for goods and </a:t>
            </a:r>
            <a:r>
              <a:rPr lang="en-US" dirty="0" smtClean="0"/>
              <a:t>services. </a:t>
            </a:r>
            <a:endParaRPr lang="en-US" dirty="0"/>
          </a:p>
          <a:p>
            <a:r>
              <a:rPr lang="en-US" dirty="0"/>
              <a:t>Four main elements to define a </a:t>
            </a:r>
            <a:r>
              <a:rPr lang="en-US" dirty="0" smtClean="0"/>
              <a:t>market: </a:t>
            </a:r>
          </a:p>
          <a:p>
            <a:pPr lvl="1"/>
            <a:r>
              <a:rPr lang="en-US" dirty="0"/>
              <a:t>A set of </a:t>
            </a:r>
            <a:r>
              <a:rPr lang="en-US" dirty="0" smtClean="0"/>
              <a:t>customers for products </a:t>
            </a:r>
            <a:r>
              <a:rPr lang="en-US" dirty="0"/>
              <a:t>or </a:t>
            </a:r>
            <a:r>
              <a:rPr lang="en-US" dirty="0" smtClean="0"/>
              <a:t>services who </a:t>
            </a:r>
            <a:r>
              <a:rPr lang="en-US" dirty="0"/>
              <a:t>have </a:t>
            </a:r>
            <a:r>
              <a:rPr lang="en-US" dirty="0" smtClean="0"/>
              <a:t>needs </a:t>
            </a:r>
            <a:r>
              <a:rPr lang="en-US" dirty="0"/>
              <a:t>or wants, </a:t>
            </a:r>
            <a:r>
              <a:rPr lang="en-US" dirty="0" smtClean="0"/>
              <a:t>and who </a:t>
            </a:r>
            <a:r>
              <a:rPr lang="en-US" dirty="0"/>
              <a:t>reference each other when making a buying </a:t>
            </a:r>
            <a:r>
              <a:rPr lang="en-US" dirty="0" smtClean="0"/>
              <a:t>decision. </a:t>
            </a:r>
            <a:endParaRPr lang="en-US" dirty="0"/>
          </a:p>
          <a:p>
            <a:pPr lvl="1"/>
            <a:endParaRPr lang="en-US" dirty="0" smtClean="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131072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762000"/>
          </a:xfrm>
        </p:spPr>
        <p:txBody>
          <a:bodyPr>
            <a:normAutofit/>
          </a:bodyPr>
          <a:lstStyle/>
          <a:p>
            <a:r>
              <a:rPr lang="en-US" sz="4000" dirty="0"/>
              <a:t>Customers and Markets </a:t>
            </a:r>
            <a:r>
              <a:rPr lang="en-US" sz="2400" dirty="0"/>
              <a:t>(3 of 4)</a:t>
            </a:r>
          </a:p>
        </p:txBody>
      </p:sp>
      <p:sp>
        <p:nvSpPr>
          <p:cNvPr id="9" name="Content Placeholder 8"/>
          <p:cNvSpPr>
            <a:spLocks noGrp="1"/>
          </p:cNvSpPr>
          <p:nvPr>
            <p:ph idx="1"/>
          </p:nvPr>
        </p:nvSpPr>
        <p:spPr>
          <a:xfrm>
            <a:off x="457200" y="1676400"/>
            <a:ext cx="8229600" cy="4679950"/>
          </a:xfrm>
        </p:spPr>
        <p:txBody>
          <a:bodyPr>
            <a:normAutofit/>
          </a:bodyPr>
          <a:lstStyle/>
          <a:p>
            <a:r>
              <a:rPr lang="en-US" dirty="0"/>
              <a:t>Market opportunity: </a:t>
            </a:r>
            <a:r>
              <a:rPr lang="en-US" dirty="0" smtClean="0"/>
              <a:t>Market demand.</a:t>
            </a:r>
            <a:endParaRPr lang="en-US" dirty="0"/>
          </a:p>
          <a:p>
            <a:r>
              <a:rPr lang="en-US" dirty="0"/>
              <a:t>Product application: </a:t>
            </a:r>
            <a:r>
              <a:rPr lang="en-US" dirty="0" smtClean="0"/>
              <a:t>Goods </a:t>
            </a:r>
            <a:r>
              <a:rPr lang="en-US" dirty="0"/>
              <a:t>and </a:t>
            </a:r>
            <a:r>
              <a:rPr lang="en-US" dirty="0" smtClean="0"/>
              <a:t>services.</a:t>
            </a:r>
            <a:endParaRPr lang="en-US" dirty="0"/>
          </a:p>
          <a:p>
            <a:r>
              <a:rPr lang="en-US" dirty="0" smtClean="0"/>
              <a:t>Importance </a:t>
            </a:r>
            <a:r>
              <a:rPr lang="en-US" dirty="0"/>
              <a:t>of market </a:t>
            </a:r>
            <a:r>
              <a:rPr lang="en-US" dirty="0" smtClean="0"/>
              <a:t>research. </a:t>
            </a:r>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3402459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762000"/>
          </a:xfrm>
        </p:spPr>
        <p:txBody>
          <a:bodyPr>
            <a:normAutofit/>
          </a:bodyPr>
          <a:lstStyle/>
          <a:p>
            <a:r>
              <a:rPr lang="en-US" sz="4000" dirty="0"/>
              <a:t>Types of Customers </a:t>
            </a:r>
            <a:r>
              <a:rPr lang="en-US" sz="2400" dirty="0"/>
              <a:t>(4 of 4)</a:t>
            </a:r>
          </a:p>
        </p:txBody>
      </p:sp>
      <p:sp>
        <p:nvSpPr>
          <p:cNvPr id="9" name="Content Placeholder 8"/>
          <p:cNvSpPr>
            <a:spLocks noGrp="1"/>
          </p:cNvSpPr>
          <p:nvPr>
            <p:ph idx="1"/>
          </p:nvPr>
        </p:nvSpPr>
        <p:spPr>
          <a:xfrm>
            <a:off x="152400" y="1447800"/>
            <a:ext cx="8763000" cy="4908550"/>
          </a:xfrm>
        </p:spPr>
        <p:txBody>
          <a:bodyPr>
            <a:noAutofit/>
          </a:bodyPr>
          <a:lstStyle/>
          <a:p>
            <a:r>
              <a:rPr lang="en-US" dirty="0" smtClean="0"/>
              <a:t>Chain </a:t>
            </a:r>
            <a:r>
              <a:rPr lang="en-US" dirty="0"/>
              <a:t>of </a:t>
            </a:r>
            <a:r>
              <a:rPr lang="en-US" dirty="0" smtClean="0"/>
              <a:t>customers </a:t>
            </a:r>
            <a:r>
              <a:rPr lang="en-US" dirty="0"/>
              <a:t>to be </a:t>
            </a:r>
            <a:r>
              <a:rPr lang="en-US" dirty="0" smtClean="0"/>
              <a:t>identified. </a:t>
            </a:r>
            <a:endParaRPr lang="en-US" dirty="0"/>
          </a:p>
          <a:p>
            <a:r>
              <a:rPr lang="en-US" dirty="0"/>
              <a:t>The customer may play all three </a:t>
            </a:r>
            <a:r>
              <a:rPr lang="en-US" dirty="0" smtClean="0"/>
              <a:t>roles.</a:t>
            </a:r>
            <a:endParaRPr lang="en-US" dirty="0"/>
          </a:p>
          <a:p>
            <a:r>
              <a:rPr lang="en-US" dirty="0"/>
              <a:t>Five different types of </a:t>
            </a:r>
            <a:r>
              <a:rPr lang="en-US" dirty="0" smtClean="0"/>
              <a:t>influencers: </a:t>
            </a:r>
            <a:endParaRPr lang="en-US" dirty="0"/>
          </a:p>
          <a:p>
            <a:pPr lvl="1"/>
            <a:r>
              <a:rPr lang="en-US" dirty="0" smtClean="0"/>
              <a:t>Users. </a:t>
            </a:r>
          </a:p>
          <a:p>
            <a:pPr lvl="1"/>
            <a:r>
              <a:rPr lang="en-US" dirty="0" smtClean="0"/>
              <a:t>Influencers (or opinion leaders).</a:t>
            </a:r>
          </a:p>
          <a:p>
            <a:pPr lvl="1"/>
            <a:r>
              <a:rPr lang="en-US" dirty="0" smtClean="0"/>
              <a:t>Recommenders.</a:t>
            </a:r>
            <a:endParaRPr lang="en-US" dirty="0"/>
          </a:p>
          <a:p>
            <a:pPr lvl="1"/>
            <a:r>
              <a:rPr lang="en-US" dirty="0"/>
              <a:t>Economic </a:t>
            </a:r>
            <a:r>
              <a:rPr lang="en-US" dirty="0" smtClean="0"/>
              <a:t>buyers.</a:t>
            </a:r>
            <a:endParaRPr lang="en-US" dirty="0"/>
          </a:p>
          <a:p>
            <a:pPr lvl="1"/>
            <a:r>
              <a:rPr lang="en-US" dirty="0"/>
              <a:t>Decision </a:t>
            </a:r>
            <a:r>
              <a:rPr lang="en-US" dirty="0" smtClean="0"/>
              <a:t>makers. </a:t>
            </a:r>
            <a:endParaRPr lang="en-US" dirty="0"/>
          </a:p>
          <a:p>
            <a:r>
              <a:rPr lang="en-US" dirty="0"/>
              <a:t>The saboteurs should not be </a:t>
            </a:r>
            <a:r>
              <a:rPr lang="en-US" dirty="0" smtClean="0"/>
              <a:t>ignored. </a:t>
            </a:r>
            <a:endParaRPr lang="en-US" dirty="0"/>
          </a:p>
          <a:p>
            <a:endParaRPr lang="en-US" dirty="0"/>
          </a:p>
          <a:p>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344457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958850"/>
          </a:xfrm>
        </p:spPr>
        <p:txBody>
          <a:bodyPr>
            <a:normAutofit/>
          </a:bodyPr>
          <a:lstStyle/>
          <a:p>
            <a:r>
              <a:rPr lang="en-US" sz="4000" dirty="0"/>
              <a:t>Customer Segmentation </a:t>
            </a:r>
            <a:r>
              <a:rPr lang="en-US" sz="2400" dirty="0"/>
              <a:t>(1 of 3)</a:t>
            </a:r>
          </a:p>
        </p:txBody>
      </p:sp>
      <p:sp>
        <p:nvSpPr>
          <p:cNvPr id="9" name="Content Placeholder 8"/>
          <p:cNvSpPr>
            <a:spLocks noGrp="1"/>
          </p:cNvSpPr>
          <p:nvPr>
            <p:ph idx="1"/>
          </p:nvPr>
        </p:nvSpPr>
        <p:spPr>
          <a:xfrm>
            <a:off x="228600" y="1752600"/>
            <a:ext cx="8686800" cy="4419600"/>
          </a:xfrm>
        </p:spPr>
        <p:txBody>
          <a:bodyPr>
            <a:noAutofit/>
          </a:bodyPr>
          <a:lstStyle/>
          <a:p>
            <a:r>
              <a:rPr lang="en-US" dirty="0" smtClean="0"/>
              <a:t>Important </a:t>
            </a:r>
            <a:r>
              <a:rPr lang="en-US" dirty="0"/>
              <a:t>building </a:t>
            </a:r>
            <a:r>
              <a:rPr lang="en-US" dirty="0" smtClean="0"/>
              <a:t>block </a:t>
            </a:r>
            <a:r>
              <a:rPr lang="en-US" dirty="0"/>
              <a:t>in the business model canvas (BMC</a:t>
            </a:r>
            <a:r>
              <a:rPr lang="en-US" dirty="0" smtClean="0"/>
              <a:t>). </a:t>
            </a:r>
            <a:endParaRPr lang="en-US" dirty="0"/>
          </a:p>
          <a:p>
            <a:r>
              <a:rPr lang="en-US" dirty="0"/>
              <a:t>Companies often group these types of customers into specific </a:t>
            </a:r>
            <a:r>
              <a:rPr lang="en-US" dirty="0" smtClean="0"/>
              <a:t>groups.</a:t>
            </a:r>
            <a:endParaRPr lang="en-US" dirty="0"/>
          </a:p>
          <a:p>
            <a:r>
              <a:rPr lang="en-US" dirty="0" smtClean="0"/>
              <a:t>BMC: Tailored </a:t>
            </a:r>
            <a:r>
              <a:rPr lang="en-US" dirty="0"/>
              <a:t>around customer </a:t>
            </a:r>
            <a:r>
              <a:rPr lang="en-US" dirty="0" smtClean="0"/>
              <a:t>needs. </a:t>
            </a:r>
            <a:endParaRPr lang="en-US" dirty="0"/>
          </a:p>
          <a:p>
            <a:r>
              <a:rPr lang="en-US" dirty="0"/>
              <a:t>Customers can be divided into </a:t>
            </a:r>
            <a:r>
              <a:rPr lang="en-US" dirty="0" smtClean="0"/>
              <a:t>segments.</a:t>
            </a:r>
            <a:endParaRPr lang="en-US" dirty="0"/>
          </a:p>
          <a:p>
            <a:endParaRPr lang="en-US" dirty="0"/>
          </a:p>
          <a:p>
            <a:endParaRPr lang="en-US" dirty="0"/>
          </a:p>
          <a:p>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926329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958850"/>
          </a:xfrm>
        </p:spPr>
        <p:txBody>
          <a:bodyPr>
            <a:normAutofit/>
          </a:bodyPr>
          <a:lstStyle/>
          <a:p>
            <a:r>
              <a:rPr lang="en-US" sz="4000" dirty="0"/>
              <a:t>Customer Segmentation </a:t>
            </a:r>
            <a:r>
              <a:rPr lang="en-US" sz="2400" dirty="0"/>
              <a:t>(2 of 3)</a:t>
            </a:r>
          </a:p>
        </p:txBody>
      </p:sp>
      <p:sp>
        <p:nvSpPr>
          <p:cNvPr id="9" name="Content Placeholder 8"/>
          <p:cNvSpPr>
            <a:spLocks noGrp="1"/>
          </p:cNvSpPr>
          <p:nvPr>
            <p:ph idx="1"/>
          </p:nvPr>
        </p:nvSpPr>
        <p:spPr>
          <a:xfrm>
            <a:off x="228600" y="1644650"/>
            <a:ext cx="8686800" cy="4527550"/>
          </a:xfrm>
        </p:spPr>
        <p:txBody>
          <a:bodyPr>
            <a:noAutofit/>
          </a:bodyPr>
          <a:lstStyle/>
          <a:p>
            <a:r>
              <a:rPr lang="en-US" dirty="0"/>
              <a:t>Defining customer segments</a:t>
            </a:r>
          </a:p>
          <a:p>
            <a:pPr lvl="1"/>
            <a:r>
              <a:rPr lang="en-US" dirty="0"/>
              <a:t>Who are they?</a:t>
            </a:r>
          </a:p>
          <a:p>
            <a:pPr lvl="1"/>
            <a:r>
              <a:rPr lang="en-US" dirty="0"/>
              <a:t>Where are they? </a:t>
            </a:r>
          </a:p>
          <a:p>
            <a:pPr lvl="1"/>
            <a:r>
              <a:rPr lang="en-US" dirty="0"/>
              <a:t>How do they behave?</a:t>
            </a:r>
          </a:p>
          <a:p>
            <a:pPr lvl="1"/>
            <a:r>
              <a:rPr lang="en-US" dirty="0"/>
              <a:t>What are their needs?  </a:t>
            </a:r>
          </a:p>
          <a:p>
            <a:endParaRPr lang="en-US" dirty="0"/>
          </a:p>
          <a:p>
            <a:endParaRPr lang="en-US" dirty="0"/>
          </a:p>
          <a:p>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3486045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838200"/>
          </a:xfrm>
        </p:spPr>
        <p:txBody>
          <a:bodyPr>
            <a:normAutofit/>
          </a:bodyPr>
          <a:lstStyle/>
          <a:p>
            <a:r>
              <a:rPr lang="en-US" sz="4000" dirty="0"/>
              <a:t>Customer Segmentation </a:t>
            </a:r>
            <a:r>
              <a:rPr lang="en-US" sz="2400" dirty="0"/>
              <a:t>(3 of 3)</a:t>
            </a:r>
          </a:p>
        </p:txBody>
      </p:sp>
      <p:sp>
        <p:nvSpPr>
          <p:cNvPr id="9" name="Content Placeholder 8"/>
          <p:cNvSpPr>
            <a:spLocks noGrp="1"/>
          </p:cNvSpPr>
          <p:nvPr>
            <p:ph idx="1"/>
          </p:nvPr>
        </p:nvSpPr>
        <p:spPr>
          <a:xfrm>
            <a:off x="228600" y="1524000"/>
            <a:ext cx="8686800" cy="4724400"/>
          </a:xfrm>
        </p:spPr>
        <p:txBody>
          <a:bodyPr>
            <a:noAutofit/>
          </a:bodyPr>
          <a:lstStyle/>
          <a:p>
            <a:pPr marL="0" indent="0">
              <a:buNone/>
            </a:pPr>
            <a:r>
              <a:rPr lang="en-US" dirty="0"/>
              <a:t>Creating an </a:t>
            </a:r>
            <a:r>
              <a:rPr lang="en-US" dirty="0" smtClean="0"/>
              <a:t>End-User </a:t>
            </a:r>
            <a:r>
              <a:rPr lang="en-US" dirty="0"/>
              <a:t>Profile</a:t>
            </a:r>
          </a:p>
          <a:p>
            <a:r>
              <a:rPr lang="en-US" dirty="0"/>
              <a:t>It is </a:t>
            </a:r>
            <a:r>
              <a:rPr lang="en-US" dirty="0" smtClean="0"/>
              <a:t>composed </a:t>
            </a:r>
            <a:r>
              <a:rPr lang="en-US" dirty="0"/>
              <a:t>of six main </a:t>
            </a:r>
            <a:r>
              <a:rPr lang="en-US" dirty="0" smtClean="0"/>
              <a:t>items: </a:t>
            </a:r>
            <a:endParaRPr lang="en-US" dirty="0"/>
          </a:p>
          <a:p>
            <a:pPr lvl="1"/>
            <a:r>
              <a:rPr lang="en-US" dirty="0" smtClean="0"/>
              <a:t>Demographics.</a:t>
            </a:r>
            <a:endParaRPr lang="en-US" dirty="0"/>
          </a:p>
          <a:p>
            <a:pPr lvl="1"/>
            <a:r>
              <a:rPr lang="en-US" dirty="0" smtClean="0"/>
              <a:t>Psychographics.</a:t>
            </a:r>
            <a:endParaRPr lang="en-US" dirty="0"/>
          </a:p>
          <a:p>
            <a:pPr lvl="1"/>
            <a:r>
              <a:rPr lang="en-US" dirty="0"/>
              <a:t>Proxy </a:t>
            </a:r>
            <a:r>
              <a:rPr lang="en-US" dirty="0" smtClean="0"/>
              <a:t>Product.</a:t>
            </a:r>
            <a:endParaRPr lang="en-US" dirty="0"/>
          </a:p>
          <a:p>
            <a:pPr lvl="1"/>
            <a:r>
              <a:rPr lang="en-US" dirty="0"/>
              <a:t>Watering </a:t>
            </a:r>
            <a:r>
              <a:rPr lang="en-US" dirty="0" smtClean="0"/>
              <a:t>Holes.</a:t>
            </a:r>
            <a:endParaRPr lang="en-US" dirty="0"/>
          </a:p>
          <a:p>
            <a:pPr lvl="1"/>
            <a:r>
              <a:rPr lang="en-US" dirty="0"/>
              <a:t>Day in the </a:t>
            </a:r>
            <a:r>
              <a:rPr lang="en-US" dirty="0" smtClean="0"/>
              <a:t>Life. </a:t>
            </a:r>
            <a:endParaRPr lang="en-US" dirty="0"/>
          </a:p>
          <a:p>
            <a:pPr lvl="1"/>
            <a:r>
              <a:rPr lang="en-US" dirty="0"/>
              <a:t>Biggest Fears and </a:t>
            </a:r>
            <a:r>
              <a:rPr lang="en-US" dirty="0" smtClean="0"/>
              <a:t>Motivators. </a:t>
            </a:r>
            <a:endParaRPr lang="en-US" dirty="0"/>
          </a:p>
          <a:p>
            <a:pPr lvl="1"/>
            <a:endParaRPr lang="en-US" dirty="0"/>
          </a:p>
          <a:p>
            <a:pPr lvl="1"/>
            <a:endParaRPr lang="en-US" dirty="0"/>
          </a:p>
          <a:p>
            <a:endParaRPr lang="en-US" dirty="0"/>
          </a:p>
          <a:p>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262981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838200"/>
          </a:xfrm>
        </p:spPr>
        <p:txBody>
          <a:bodyPr>
            <a:normAutofit/>
          </a:bodyPr>
          <a:lstStyle/>
          <a:p>
            <a:r>
              <a:rPr lang="en-US" sz="4000" dirty="0"/>
              <a:t>Target Customer Group </a:t>
            </a:r>
            <a:r>
              <a:rPr lang="en-US" sz="2400" dirty="0"/>
              <a:t>(1 of 4)</a:t>
            </a:r>
          </a:p>
        </p:txBody>
      </p:sp>
      <p:sp>
        <p:nvSpPr>
          <p:cNvPr id="9" name="Content Placeholder 8"/>
          <p:cNvSpPr>
            <a:spLocks noGrp="1"/>
          </p:cNvSpPr>
          <p:nvPr>
            <p:ph idx="1"/>
          </p:nvPr>
        </p:nvSpPr>
        <p:spPr>
          <a:xfrm>
            <a:off x="304800" y="1524000"/>
            <a:ext cx="8686800" cy="4648200"/>
          </a:xfrm>
        </p:spPr>
        <p:txBody>
          <a:bodyPr>
            <a:noAutofit/>
          </a:bodyPr>
          <a:lstStyle/>
          <a:p>
            <a:r>
              <a:rPr lang="en-US" dirty="0" smtClean="0"/>
              <a:t>Targeting </a:t>
            </a:r>
            <a:r>
              <a:rPr lang="en-US" dirty="0"/>
              <a:t>process </a:t>
            </a:r>
            <a:r>
              <a:rPr lang="en-US" dirty="0" smtClean="0"/>
              <a:t>in </a:t>
            </a:r>
            <a:r>
              <a:rPr lang="en-US" dirty="0"/>
              <a:t>traditional marketing vs. </a:t>
            </a:r>
            <a:r>
              <a:rPr lang="en-US" dirty="0" smtClean="0"/>
              <a:t>entrepreneurship. </a:t>
            </a:r>
            <a:endParaRPr lang="en-US" dirty="0"/>
          </a:p>
          <a:p>
            <a:r>
              <a:rPr lang="en-US" dirty="0"/>
              <a:t>Technology adoption life </a:t>
            </a:r>
            <a:r>
              <a:rPr lang="en-US" dirty="0" smtClean="0"/>
              <a:t>cycle.</a:t>
            </a:r>
            <a:endParaRPr lang="en-US" dirty="0"/>
          </a:p>
          <a:p>
            <a:r>
              <a:rPr lang="en-US" dirty="0"/>
              <a:t>Five market categories of potential </a:t>
            </a:r>
            <a:r>
              <a:rPr lang="en-US" dirty="0" smtClean="0"/>
              <a:t>customers: </a:t>
            </a:r>
            <a:endParaRPr lang="en-US" dirty="0"/>
          </a:p>
          <a:p>
            <a:pPr lvl="1"/>
            <a:r>
              <a:rPr lang="en-US" dirty="0"/>
              <a:t>Innovators (2.5 </a:t>
            </a:r>
            <a:r>
              <a:rPr lang="en-US" dirty="0" smtClean="0"/>
              <a:t>percent </a:t>
            </a:r>
            <a:r>
              <a:rPr lang="en-US" dirty="0"/>
              <a:t>of customers</a:t>
            </a:r>
            <a:r>
              <a:rPr lang="en-US" dirty="0" smtClean="0"/>
              <a:t>).</a:t>
            </a:r>
            <a:endParaRPr lang="en-US" dirty="0"/>
          </a:p>
          <a:p>
            <a:pPr lvl="1"/>
            <a:r>
              <a:rPr lang="en-US" dirty="0"/>
              <a:t>Early adopters (next 13.5 </a:t>
            </a:r>
            <a:r>
              <a:rPr lang="en-US" dirty="0" smtClean="0"/>
              <a:t>percent </a:t>
            </a:r>
            <a:r>
              <a:rPr lang="en-US" dirty="0"/>
              <a:t>of customers</a:t>
            </a:r>
            <a:r>
              <a:rPr lang="en-US" dirty="0" smtClean="0"/>
              <a:t>).</a:t>
            </a:r>
          </a:p>
          <a:p>
            <a:pPr lvl="1"/>
            <a:r>
              <a:rPr lang="en-US" dirty="0"/>
              <a:t>Early majority (next</a:t>
            </a:r>
            <a:r>
              <a:rPr lang="en-US" b="1" dirty="0"/>
              <a:t> </a:t>
            </a:r>
            <a:r>
              <a:rPr lang="en-US" dirty="0"/>
              <a:t>34 </a:t>
            </a:r>
            <a:r>
              <a:rPr lang="en-US" dirty="0" smtClean="0"/>
              <a:t>percent </a:t>
            </a:r>
            <a:r>
              <a:rPr lang="en-US" dirty="0"/>
              <a:t>of customers</a:t>
            </a:r>
            <a:r>
              <a:rPr lang="en-US" dirty="0" smtClean="0"/>
              <a:t>). </a:t>
            </a:r>
            <a:endParaRPr lang="en-US" dirty="0"/>
          </a:p>
          <a:p>
            <a:pPr marL="457200" lvl="1" indent="0">
              <a:buNone/>
            </a:pPr>
            <a:endParaRPr lang="en-US" dirty="0"/>
          </a:p>
          <a:p>
            <a:pPr lvl="1"/>
            <a:endParaRPr lang="en-US" dirty="0"/>
          </a:p>
          <a:p>
            <a:pPr lvl="1"/>
            <a:endParaRPr lang="en-US" dirty="0"/>
          </a:p>
          <a:p>
            <a:endParaRPr lang="en-US" dirty="0"/>
          </a:p>
          <a:p>
            <a:endParaRPr lang="en-US" dirty="0"/>
          </a:p>
          <a:p>
            <a:endParaRPr lang="en-US" dirty="0"/>
          </a:p>
        </p:txBody>
      </p:sp>
      <p:sp>
        <p:nvSpPr>
          <p:cNvPr id="6" name="Footer Placeholder 5"/>
          <p:cNvSpPr>
            <a:spLocks noGrp="1"/>
          </p:cNvSpPr>
          <p:nvPr>
            <p:ph type="ftr" sz="quarter" idx="11"/>
          </p:nvPr>
        </p:nvSpPr>
        <p:spPr/>
        <p:txBody>
          <a:bodyPr/>
          <a:lstStyle/>
          <a:p>
            <a:r>
              <a:rPr lang="en-US" dirty="0"/>
              <a:t>M. Neck, P. Neck, and Murray, Entrepreneurship: The Practice and Mindset, 2e. © SAGE Publications, 2020.</a:t>
            </a:r>
          </a:p>
        </p:txBody>
      </p:sp>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1580166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1236</TotalTime>
  <Words>6273</Words>
  <Application>Microsoft Office PowerPoint</Application>
  <PresentationFormat>On-screen Show (4:3)</PresentationFormat>
  <Paragraphs>586</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Raleway-Bold</vt:lpstr>
      <vt:lpstr>Raleway-Regular</vt:lpstr>
      <vt:lpstr>Times New Roman</vt:lpstr>
      <vt:lpstr>Office Theme</vt:lpstr>
      <vt:lpstr>Chapter 6: Developing Your Customers</vt:lpstr>
      <vt:lpstr>Customers and Markets (1 of 4)</vt:lpstr>
      <vt:lpstr>Customers and Markets (2 of 4)</vt:lpstr>
      <vt:lpstr>Customers and Markets (3 of 4)</vt:lpstr>
      <vt:lpstr>Types of Customers (4 of 4)</vt:lpstr>
      <vt:lpstr>Customer Segmentation (1 of 3)</vt:lpstr>
      <vt:lpstr>Customer Segmentation (2 of 3)</vt:lpstr>
      <vt:lpstr>Customer Segmentation (3 of 3)</vt:lpstr>
      <vt:lpstr>Target Customer Group (1 of 4)</vt:lpstr>
      <vt:lpstr>Target Customer Group (2 of 4)</vt:lpstr>
      <vt:lpstr>Target Customer Group (3 of 4)</vt:lpstr>
      <vt:lpstr>Target Customer Group (4 of 4)</vt:lpstr>
      <vt:lpstr>Customer Personas (1 of 4)</vt:lpstr>
      <vt:lpstr>Customer Personas (2 of 4)</vt:lpstr>
      <vt:lpstr>Customer Personas (3 of 4)</vt:lpstr>
      <vt:lpstr>Customer Personas (4 of 4)</vt:lpstr>
      <vt:lpstr>Customer Journey Mapping Process (1 of 7)</vt:lpstr>
      <vt:lpstr>Customer Journey Mapping Process (2 of 7)</vt:lpstr>
      <vt:lpstr>Customer Journey Mapping Process (3 of 7)</vt:lpstr>
      <vt:lpstr>Customer Journey Mapping Process (4 of 7)</vt:lpstr>
      <vt:lpstr>Customer Journey Mapping Process (5 of 7)</vt:lpstr>
      <vt:lpstr>Customer Journey Mapping Process  (6 of 7)</vt:lpstr>
      <vt:lpstr>Customer Journey Mapping Process (7 of 7)</vt:lpstr>
      <vt:lpstr>Market Sizing (1 of 5)</vt:lpstr>
      <vt:lpstr>Market Sizing (2 of 5)</vt:lpstr>
      <vt:lpstr>Market Sizing (3 of 5)</vt:lpstr>
      <vt:lpstr>Market Sizing (4 of 5)</vt:lpstr>
      <vt:lpstr>Market Sizing (5 of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Integra</cp:lastModifiedBy>
  <cp:revision>222</cp:revision>
  <dcterms:created xsi:type="dcterms:W3CDTF">2006-08-16T00:00:00Z</dcterms:created>
  <dcterms:modified xsi:type="dcterms:W3CDTF">2019-11-21T14:46:16Z</dcterms:modified>
</cp:coreProperties>
</file>