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60" r:id="rId4"/>
    <p:sldId id="262" r:id="rId5"/>
    <p:sldId id="263" r:id="rId6"/>
    <p:sldId id="264" r:id="rId7"/>
    <p:sldId id="266" r:id="rId8"/>
    <p:sldId id="267" r:id="rId9"/>
    <p:sldId id="268" r:id="rId10"/>
    <p:sldId id="269" r:id="rId11"/>
    <p:sldId id="270" r:id="rId12"/>
    <p:sldId id="272" r:id="rId13"/>
    <p:sldId id="274" r:id="rId14"/>
    <p:sldId id="276" r:id="rId15"/>
    <p:sldId id="278" r:id="rId16"/>
    <p:sldId id="281" r:id="rId17"/>
    <p:sldId id="280" r:id="rId18"/>
    <p:sldId id="284" r:id="rId19"/>
    <p:sldId id="285" r:id="rId20"/>
    <p:sldId id="288" r:id="rId21"/>
    <p:sldId id="289" r:id="rId22"/>
    <p:sldId id="290" r:id="rId23"/>
    <p:sldId id="291" r:id="rId24"/>
    <p:sldId id="302" r:id="rId25"/>
    <p:sldId id="292" r:id="rId26"/>
    <p:sldId id="294" r:id="rId27"/>
    <p:sldId id="293" r:id="rId28"/>
    <p:sldId id="295" r:id="rId29"/>
    <p:sldId id="296" r:id="rId30"/>
    <p:sldId id="297" r:id="rId31"/>
    <p:sldId id="298"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lini Ganguly" initials="NG"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94" autoAdjust="0"/>
  </p:normalViewPr>
  <p:slideViewPr>
    <p:cSldViewPr>
      <p:cViewPr varScale="1">
        <p:scale>
          <a:sx n="77" d="100"/>
          <a:sy n="77" d="100"/>
        </p:scale>
        <p:origin x="98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11/21/2019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ensures that strict standards of social and environmental performance: </a:t>
            </a:r>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benefit corporation</a:t>
            </a:r>
            <a:r>
              <a:rPr lang="en-US" sz="1200" kern="1200" dirty="0">
                <a:solidFill>
                  <a:schemeClr val="tx1"/>
                </a:solidFill>
                <a:effectLst/>
                <a:latin typeface="+mn-lt"/>
                <a:ea typeface="+mn-ea"/>
                <a:cs typeface="+mn-cs"/>
              </a:rPr>
              <a:t> (or B-Corp) is certified by the nonprofit B Lab, which ensures that strict standards of social and environmental performance, accountability, and transparency are met.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ensures that the for-profit company fulfills its social mission: </a:t>
            </a:r>
            <a:r>
              <a:rPr lang="en-US" sz="1200" kern="1200" dirty="0">
                <a:solidFill>
                  <a:schemeClr val="tx1"/>
                </a:solidFill>
                <a:effectLst/>
                <a:latin typeface="+mn-lt"/>
                <a:ea typeface="+mn-ea"/>
                <a:cs typeface="+mn-cs"/>
              </a:rPr>
              <a:t>B Lab certification ensures that the for-profit company fulfills its social mission.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declares in its charter one or more social benefit goals: </a:t>
            </a:r>
            <a:r>
              <a:rPr lang="en-US" sz="1200" kern="1200" dirty="0">
                <a:solidFill>
                  <a:schemeClr val="tx1"/>
                </a:solidFill>
                <a:effectLst/>
                <a:latin typeface="+mn-lt"/>
                <a:ea typeface="+mn-ea"/>
                <a:cs typeface="+mn-cs"/>
              </a:rPr>
              <a:t>A statutory B corporation declares in its charter one or more social benefit goals, which protects it from lawsuits from shareholders claiming that the company is spending more time or resources on social issues than on maximizing profit.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B-Corp’s managers need to balance between profit and social benefit goals: </a:t>
            </a:r>
            <a:r>
              <a:rPr lang="en-US" sz="1200" kern="1200" dirty="0">
                <a:solidFill>
                  <a:schemeClr val="tx1"/>
                </a:solidFill>
                <a:effectLst/>
                <a:latin typeface="+mn-lt"/>
                <a:ea typeface="+mn-ea"/>
                <a:cs typeface="+mn-cs"/>
              </a:rPr>
              <a:t>The difference between a B-Corp and a corporation is that a </a:t>
            </a:r>
            <a:r>
              <a:rPr lang="en-US" sz="1200" kern="1200" dirty="0" smtClean="0">
                <a:solidFill>
                  <a:schemeClr val="tx1"/>
                </a:solidFill>
                <a:effectLst/>
                <a:latin typeface="+mn-lt"/>
                <a:ea typeface="+mn-ea"/>
                <a:cs typeface="+mn-cs"/>
              </a:rPr>
              <a:t>B-Corp’s </a:t>
            </a:r>
            <a:r>
              <a:rPr lang="en-US" sz="1200" kern="1200" dirty="0">
                <a:solidFill>
                  <a:schemeClr val="tx1"/>
                </a:solidFill>
                <a:effectLst/>
                <a:latin typeface="+mn-lt"/>
                <a:ea typeface="+mn-ea"/>
                <a:cs typeface="+mn-cs"/>
              </a:rPr>
              <a:t>managers are responsible to ensure a balance between profit and social benefit goals.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1840966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 tax status available to corporations, LLCs, trusts, and other structures: </a:t>
            </a:r>
            <a:r>
              <a:rPr lang="en-US" sz="1200" b="1" kern="1200" dirty="0" smtClean="0">
                <a:solidFill>
                  <a:schemeClr val="tx1"/>
                </a:solidFill>
                <a:effectLst/>
                <a:latin typeface="+mn-lt"/>
                <a:ea typeface="+mn-ea"/>
                <a:cs typeface="+mn-cs"/>
              </a:rPr>
              <a:t>Not-for-profit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is a tax status available to corporations, LLCs, trusts, and other structures that meet specific criteria set out in the Internal Revenue Code.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not-for-profits are exempt from income tax on their profits: </a:t>
            </a:r>
            <a:r>
              <a:rPr lang="en-US" sz="1200" kern="1200" dirty="0">
                <a:solidFill>
                  <a:schemeClr val="tx1"/>
                </a:solidFill>
                <a:effectLst/>
                <a:latin typeface="+mn-lt"/>
                <a:ea typeface="+mn-ea"/>
                <a:cs typeface="+mn-cs"/>
              </a:rPr>
              <a:t>All not-for-profits are exempt from income tax on their profits (so-called “surplus”), and some are eligible to receive tax deductible donations.</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None of the organization’s earnings can benefit individuals: </a:t>
            </a:r>
            <a:r>
              <a:rPr lang="en-US" sz="1200" kern="1200" dirty="0">
                <a:solidFill>
                  <a:schemeClr val="tx1"/>
                </a:solidFill>
                <a:effectLst/>
                <a:latin typeface="+mn-lt"/>
                <a:ea typeface="+mn-ea"/>
                <a:cs typeface="+mn-cs"/>
              </a:rPr>
              <a:t>One important condition is that none of the organization’s earnings are permitted to benefit individuals.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cannot have shareholders: </a:t>
            </a:r>
            <a:r>
              <a:rPr lang="en-US" sz="1200" kern="1200" dirty="0">
                <a:solidFill>
                  <a:schemeClr val="tx1"/>
                </a:solidFill>
                <a:effectLst/>
                <a:latin typeface="+mn-lt"/>
                <a:ea typeface="+mn-ea"/>
                <a:cs typeface="+mn-cs"/>
              </a:rPr>
              <a:t>Although not-for-profits can pay reasonable compensation to employees, they cannot have shareholders; all profit must be reinvested in the business.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3373294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14.3 </a:t>
            </a:r>
            <a:r>
              <a:rPr lang="en-US" sz="1200" kern="1200" dirty="0">
                <a:solidFill>
                  <a:schemeClr val="tx1"/>
                </a:solidFill>
                <a:effectLst/>
                <a:latin typeface="+mn-lt"/>
                <a:ea typeface="+mn-ea"/>
                <a:cs typeface="+mn-cs"/>
              </a:rPr>
              <a:t>Outline the most common legal errors made by startups.</a:t>
            </a:r>
            <a:endParaRPr lang="en-IN" sz="1200" kern="1200" dirty="0">
              <a:solidFill>
                <a:schemeClr val="tx1"/>
              </a:solidFill>
              <a:effectLst/>
              <a:latin typeface="+mn-lt"/>
              <a:ea typeface="+mn-ea"/>
              <a:cs typeface="+mn-cs"/>
            </a:endParaRPr>
          </a:p>
          <a:p>
            <a:endParaRPr lang="en-US" dirty="0"/>
          </a:p>
          <a:p>
            <a:r>
              <a:rPr lang="en-US" dirty="0"/>
              <a:t>Professional guidance from a lawyer experienced in startups cannot be substituted: </a:t>
            </a:r>
            <a:r>
              <a:rPr lang="en-US" sz="1200" kern="1200" dirty="0">
                <a:solidFill>
                  <a:schemeClr val="tx1"/>
                </a:solidFill>
                <a:effectLst/>
                <a:latin typeface="+mn-lt"/>
                <a:ea typeface="+mn-ea"/>
                <a:cs typeface="+mn-cs"/>
              </a:rPr>
              <a:t>Although it is useful to get input through contacts, that cannot substitute professional guidance from a lawyer experienced in startups and expert in the legal areas that are most relevant to your business.</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Choosing the wrong business structure could incur higher taxes: </a:t>
            </a:r>
            <a:r>
              <a:rPr lang="en-US" sz="1200" kern="1200" dirty="0">
                <a:solidFill>
                  <a:schemeClr val="tx1"/>
                </a:solidFill>
                <a:effectLst/>
                <a:latin typeface="+mn-lt"/>
                <a:ea typeface="+mn-ea"/>
                <a:cs typeface="+mn-cs"/>
              </a:rPr>
              <a:t>Choosing the wrong business structure could incur higher taxes than necessary or expose you to significant personal liabilities.</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Experienced investors generally invest only in C corporations: </a:t>
            </a:r>
            <a:r>
              <a:rPr lang="en-US" sz="1200" kern="1200" dirty="0">
                <a:solidFill>
                  <a:schemeClr val="tx1"/>
                </a:solidFill>
                <a:effectLst/>
                <a:latin typeface="+mn-lt"/>
                <a:ea typeface="+mn-ea"/>
                <a:cs typeface="+mn-cs"/>
              </a:rPr>
              <a:t>Experienced investors generally invest only in C corporations, so if you want to seek immediate external funding, you might be better off forming a C corporation rather than an LLC or an S-Corp.</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normally relatively easy and inexpensive to convert to a C corporation: </a:t>
            </a:r>
            <a:r>
              <a:rPr lang="en-US" sz="1200" kern="1200" dirty="0">
                <a:solidFill>
                  <a:schemeClr val="tx1"/>
                </a:solidFill>
                <a:effectLst/>
                <a:latin typeface="+mn-lt"/>
                <a:ea typeface="+mn-ea"/>
                <a:cs typeface="+mn-cs"/>
              </a:rPr>
              <a:t>If you don’t plan to seek external financing until sometime down the road, be aware that it is normally relatively easy and inexpensive to convert to a C corporation from any of the pass-through entities.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1105742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14.3 </a:t>
            </a:r>
            <a:r>
              <a:rPr lang="en-US" sz="1200" kern="1200" dirty="0">
                <a:solidFill>
                  <a:schemeClr val="tx1"/>
                </a:solidFill>
                <a:effectLst/>
                <a:latin typeface="+mn-lt"/>
                <a:ea typeface="+mn-ea"/>
                <a:cs typeface="+mn-cs"/>
              </a:rPr>
              <a:t>Outline the most common legal errors made by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It’s a clear agreement between founders on key issues: </a:t>
            </a:r>
            <a:r>
              <a:rPr lang="en-US" sz="1200" kern="1200" dirty="0">
                <a:solidFill>
                  <a:schemeClr val="tx1"/>
                </a:solidFill>
                <a:effectLst/>
                <a:latin typeface="+mn-lt"/>
                <a:ea typeface="+mn-ea"/>
                <a:cs typeface="+mn-cs"/>
              </a:rPr>
              <a:t>Entrepreneurs may sign this less technical </a:t>
            </a:r>
            <a:r>
              <a:rPr lang="en-US" sz="1200" b="1" kern="1200" dirty="0">
                <a:solidFill>
                  <a:schemeClr val="tx1"/>
                </a:solidFill>
                <a:effectLst/>
                <a:latin typeface="+mn-lt"/>
                <a:ea typeface="+mn-ea"/>
                <a:cs typeface="+mn-cs"/>
              </a:rPr>
              <a:t>founders’ agreement</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comes before formal written agreements: A</a:t>
            </a:r>
            <a:r>
              <a:rPr lang="en-US" sz="1200" kern="1200" dirty="0">
                <a:solidFill>
                  <a:schemeClr val="tx1"/>
                </a:solidFill>
                <a:effectLst/>
                <a:latin typeface="+mn-lt"/>
                <a:ea typeface="+mn-ea"/>
                <a:cs typeface="+mn-cs"/>
              </a:rPr>
              <a:t>nd helps founders answer the tough questions before entering into legal contracts.</a:t>
            </a:r>
            <a:endParaRPr lang="en-IN" sz="1200" kern="1200" dirty="0">
              <a:solidFill>
                <a:schemeClr val="tx1"/>
              </a:solidFill>
              <a:effectLst/>
              <a:latin typeface="+mn-lt"/>
              <a:ea typeface="+mn-ea"/>
              <a:cs typeface="+mn-cs"/>
            </a:endParaRPr>
          </a:p>
          <a:p>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shows how co-founder relationships will work: </a:t>
            </a:r>
            <a:r>
              <a:rPr lang="en-US" sz="1200" kern="1200" dirty="0">
                <a:solidFill>
                  <a:schemeClr val="tx1"/>
                </a:solidFill>
                <a:effectLst/>
                <a:latin typeface="+mn-lt"/>
                <a:ea typeface="+mn-ea"/>
                <a:cs typeface="+mn-cs"/>
              </a:rPr>
              <a:t>It provides a useful overview of how your co-founder relationships will work, how the business will be structured, and how you and your co-founders intend to tackle problems in the future.</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Have the right vesting schedule to protect cofounders: </a:t>
            </a:r>
            <a:r>
              <a:rPr lang="en-US" sz="1200" kern="1200" dirty="0">
                <a:solidFill>
                  <a:schemeClr val="tx1"/>
                </a:solidFill>
                <a:effectLst/>
                <a:latin typeface="+mn-lt"/>
                <a:ea typeface="+mn-ea"/>
                <a:cs typeface="+mn-cs"/>
              </a:rPr>
              <a:t>You also must have the right vesting schedule to protect cofounders; </a:t>
            </a:r>
            <a:r>
              <a:rPr lang="en-US" sz="1200" b="1" kern="1200" dirty="0">
                <a:solidFill>
                  <a:schemeClr val="tx1"/>
                </a:solidFill>
                <a:effectLst/>
                <a:latin typeface="+mn-lt"/>
                <a:ea typeface="+mn-ea"/>
                <a:cs typeface="+mn-cs"/>
              </a:rPr>
              <a:t>vesting</a:t>
            </a:r>
            <a:r>
              <a:rPr lang="en-US" sz="1200" kern="1200" dirty="0">
                <a:solidFill>
                  <a:schemeClr val="tx1"/>
                </a:solidFill>
                <a:effectLst/>
                <a:latin typeface="+mn-lt"/>
                <a:ea typeface="+mn-ea"/>
                <a:cs typeface="+mn-cs"/>
              </a:rPr>
              <a:t> is the concept of imposing equity forfeitures on cofounders over a certain period of time on a piecemeal basis should they not stay with the </a:t>
            </a:r>
            <a:r>
              <a:rPr lang="en-US" sz="1200" kern="1200" dirty="0" smtClean="0">
                <a:solidFill>
                  <a:schemeClr val="tx1"/>
                </a:solidFill>
                <a:effectLst/>
                <a:latin typeface="+mn-lt"/>
                <a:ea typeface="+mn-ea"/>
                <a:cs typeface="+mn-cs"/>
              </a:rPr>
              <a:t>company.</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a chunk of the equity, leaving the remaining </a:t>
            </a:r>
            <a:r>
              <a:rPr lang="en-US" sz="1200" kern="1200" dirty="0" smtClean="0">
                <a:solidFill>
                  <a:schemeClr val="tx1"/>
                </a:solidFill>
                <a:effectLst/>
                <a:latin typeface="+mn-lt"/>
                <a:ea typeface="+mn-ea"/>
                <a:cs typeface="+mn-cs"/>
              </a:rPr>
              <a:t>co-founders </a:t>
            </a:r>
            <a:r>
              <a:rPr lang="en-US" sz="1200" kern="1200" dirty="0">
                <a:solidFill>
                  <a:schemeClr val="tx1"/>
                </a:solidFill>
                <a:effectLst/>
                <a:latin typeface="+mn-lt"/>
                <a:ea typeface="+mn-ea"/>
                <a:cs typeface="+mn-cs"/>
              </a:rPr>
              <a:t>working to increase the wealth of a noncontributing owner.</a:t>
            </a:r>
            <a:endParaRPr lang="en-IN" sz="1200" kern="1200" dirty="0">
              <a:solidFill>
                <a:schemeClr val="tx1"/>
              </a:solidFill>
              <a:effectLst/>
              <a:latin typeface="+mn-lt"/>
              <a:ea typeface="+mn-ea"/>
              <a:cs typeface="+mn-cs"/>
            </a:endParaRPr>
          </a:p>
          <a:p>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2850989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14.4 Define IP </a:t>
            </a:r>
            <a:r>
              <a:rPr lang="en-US" sz="1200" kern="1200" dirty="0">
                <a:solidFill>
                  <a:schemeClr val="tx1"/>
                </a:solidFill>
                <a:effectLst/>
                <a:latin typeface="+mn-lt"/>
                <a:ea typeface="+mn-ea"/>
                <a:cs typeface="+mn-cs"/>
              </a:rPr>
              <a:t>and how it affects entrepreneurs.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describes intangible personal property: </a:t>
            </a:r>
            <a:r>
              <a:rPr lang="en-US" sz="1200" b="1" kern="1200" dirty="0">
                <a:solidFill>
                  <a:schemeClr val="tx1"/>
                </a:solidFill>
                <a:effectLst/>
                <a:latin typeface="+mn-lt"/>
                <a:ea typeface="+mn-ea"/>
                <a:cs typeface="+mn-cs"/>
              </a:rPr>
              <a:t>Intellectual property (IP)</a:t>
            </a:r>
            <a:r>
              <a:rPr lang="en-US" sz="1200" kern="1200" dirty="0">
                <a:solidFill>
                  <a:schemeClr val="tx1"/>
                </a:solidFill>
                <a:effectLst/>
                <a:latin typeface="+mn-lt"/>
                <a:ea typeface="+mn-ea"/>
                <a:cs typeface="+mn-cs"/>
              </a:rPr>
              <a:t> describes intangible personal property created by human intelligence, such as ideas, inventions, slogans, logos, and processes.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legally protects inventions: </a:t>
            </a:r>
            <a:r>
              <a:rPr lang="en-US" sz="1200" kern="1200" dirty="0">
                <a:solidFill>
                  <a:schemeClr val="tx1"/>
                </a:solidFill>
                <a:effectLst/>
                <a:latin typeface="+mn-lt"/>
                <a:ea typeface="+mn-ea"/>
                <a:cs typeface="+mn-cs"/>
              </a:rPr>
              <a:t>Intellectual property rights (IPR) legally protect inventions.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startups are dependent on IP protection: </a:t>
            </a:r>
            <a:r>
              <a:rPr lang="en-US" sz="1200" kern="1200" dirty="0">
                <a:solidFill>
                  <a:schemeClr val="tx1"/>
                </a:solidFill>
                <a:effectLst/>
                <a:latin typeface="+mn-lt"/>
                <a:ea typeface="+mn-ea"/>
                <a:cs typeface="+mn-cs"/>
              </a:rPr>
              <a:t>Regardless of industry or line of business—from manufacturing to tech enterprises to </a:t>
            </a:r>
            <a:r>
              <a:rPr lang="en-US" sz="1200" kern="1200" dirty="0" smtClean="0">
                <a:solidFill>
                  <a:schemeClr val="tx1"/>
                </a:solidFill>
                <a:effectLst/>
                <a:latin typeface="+mn-lt"/>
                <a:ea typeface="+mn-ea"/>
                <a:cs typeface="+mn-cs"/>
              </a:rPr>
              <a:t>restaurants—IP </a:t>
            </a:r>
            <a:r>
              <a:rPr lang="en-US" sz="1200" kern="1200" dirty="0">
                <a:solidFill>
                  <a:schemeClr val="tx1"/>
                </a:solidFill>
                <a:effectLst/>
                <a:latin typeface="+mn-lt"/>
                <a:ea typeface="+mn-ea"/>
                <a:cs typeface="+mn-cs"/>
              </a:rPr>
              <a:t>is essential to the survival of small businesses.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dirty="0" smtClean="0"/>
              <a:t>IP is a valuable asset for startups: </a:t>
            </a:r>
            <a:r>
              <a:rPr lang="en-US" sz="1200" kern="1200" dirty="0" smtClean="0">
                <a:solidFill>
                  <a:schemeClr val="tx1"/>
                </a:solidFill>
                <a:effectLst/>
                <a:latin typeface="+mn-lt"/>
                <a:ea typeface="+mn-ea"/>
                <a:cs typeface="+mn-cs"/>
              </a:rPr>
              <a:t>IP is one of the most valuable assets for startups when it comes to transforming ideas and innovations into real market value and one of the major things that investors look for in a startup.</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smtClean="0">
                <a:solidFill>
                  <a:schemeClr val="tx1"/>
                </a:solidFill>
                <a:effectLst/>
                <a:latin typeface="+mn-lt"/>
                <a:ea typeface="+mn-ea"/>
                <a:cs typeface="+mn-cs"/>
              </a:rPr>
              <a:t>A 2018 article in </a:t>
            </a:r>
            <a:r>
              <a:rPr lang="en-US" sz="1200" i="1" kern="1200" dirty="0" smtClean="0">
                <a:solidFill>
                  <a:schemeClr val="tx1"/>
                </a:solidFill>
                <a:effectLst/>
                <a:latin typeface="+mn-lt"/>
                <a:ea typeface="+mn-ea"/>
                <a:cs typeface="+mn-cs"/>
              </a:rPr>
              <a:t>Forbes</a:t>
            </a:r>
            <a:r>
              <a:rPr lang="en-US" sz="1200" kern="1200" dirty="0" smtClean="0">
                <a:solidFill>
                  <a:schemeClr val="tx1"/>
                </a:solidFill>
                <a:effectLst/>
                <a:latin typeface="+mn-lt"/>
                <a:ea typeface="+mn-ea"/>
                <a:cs typeface="+mn-cs"/>
              </a:rPr>
              <a:t> magazine asserted that out of the 100 questions investors ask startups, ten of them will relate to 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It’s complicated when related to employee contracts: </a:t>
            </a:r>
            <a:r>
              <a:rPr lang="en-US" sz="1200" kern="1200" dirty="0" smtClean="0">
                <a:solidFill>
                  <a:schemeClr val="tx1"/>
                </a:solidFill>
                <a:effectLst/>
                <a:latin typeface="+mn-lt"/>
                <a:ea typeface="+mn-ea"/>
                <a:cs typeface="+mn-cs"/>
              </a:rPr>
              <a:t>But it is complicated if you start working to create IP for a venture while still employed at another or when you have just left a job, as per contracts and the law of most jurisdictions, rights to inventions that substantially relate to the employee’s old job description belong to the company.</a:t>
            </a:r>
            <a:endParaRPr lang="en-IN" sz="1200" kern="1200" dirty="0" smtClean="0">
              <a:solidFill>
                <a:schemeClr val="tx1"/>
              </a:solidFill>
              <a:effectLst/>
              <a:latin typeface="+mn-lt"/>
              <a:ea typeface="+mn-ea"/>
              <a:cs typeface="+mn-cs"/>
            </a:endParaRPr>
          </a:p>
          <a:p>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Seek legal advice from an IP attorney early on in the startup: </a:t>
            </a:r>
            <a:r>
              <a:rPr lang="en-US" sz="1200" kern="1200" dirty="0" smtClean="0">
                <a:solidFill>
                  <a:schemeClr val="tx1"/>
                </a:solidFill>
                <a:effectLst/>
                <a:latin typeface="+mn-lt"/>
                <a:ea typeface="+mn-ea"/>
                <a:cs typeface="+mn-cs"/>
              </a:rPr>
              <a:t>It is fundamental in the early stage of a startup that you seek legal advice from an IP attorney and review employee contracts and applicable law.</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4070081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14.4 Define IP </a:t>
            </a:r>
            <a:r>
              <a:rPr lang="en-US" sz="1200" kern="1200" dirty="0">
                <a:solidFill>
                  <a:schemeClr val="tx1"/>
                </a:solidFill>
                <a:effectLst/>
                <a:latin typeface="+mn-lt"/>
                <a:ea typeface="+mn-ea"/>
                <a:cs typeface="+mn-cs"/>
              </a:rPr>
              <a:t>and how it affects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Copyright </a:t>
            </a:r>
            <a:r>
              <a:rPr lang="en-US" dirty="0"/>
              <a:t>is protection to the creators of original works: </a:t>
            </a:r>
            <a:r>
              <a:rPr lang="en-US" sz="1200" kern="1200" dirty="0">
                <a:solidFill>
                  <a:schemeClr val="tx1"/>
                </a:solidFill>
                <a:effectLst/>
                <a:latin typeface="+mn-lt"/>
                <a:ea typeface="+mn-ea"/>
                <a:cs typeface="+mn-cs"/>
              </a:rPr>
              <a:t>In literature, music, drama, choreography, art, motion pictures, sound recordings, and architecture.</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Tech entrepreneurs should be aware that computer code is classified as a literary work for purposes of copyright protection. </a:t>
            </a:r>
          </a:p>
          <a:p>
            <a:pPr marL="228600" lvl="0" indent="-228600">
              <a:buAutoNum type="alphaLcPeriod"/>
            </a:pPr>
            <a:r>
              <a:rPr lang="en-US" sz="1200" kern="1200" dirty="0">
                <a:solidFill>
                  <a:schemeClr val="tx1"/>
                </a:solidFill>
                <a:effectLst/>
                <a:latin typeface="+mn-lt"/>
                <a:ea typeface="+mn-ea"/>
                <a:cs typeface="+mn-cs"/>
              </a:rPr>
              <a:t>Copyright does not protect ideas; it protects the tangible expression of the idea, such as in written materials or recordings.</a:t>
            </a:r>
          </a:p>
          <a:p>
            <a:pPr marL="228600" lvl="0" indent="-228600">
              <a:buAutoNum type="alphaLcPeriod"/>
            </a:pPr>
            <a:r>
              <a:rPr lang="en-US" sz="1200" kern="1200" dirty="0" smtClean="0">
                <a:solidFill>
                  <a:schemeClr val="tx1"/>
                </a:solidFill>
                <a:effectLst/>
                <a:latin typeface="+mn-lt"/>
                <a:ea typeface="+mn-ea"/>
                <a:cs typeface="+mn-cs"/>
              </a:rPr>
              <a:t>U.S. </a:t>
            </a:r>
            <a:r>
              <a:rPr lang="en-US" sz="1200" kern="1200" dirty="0">
                <a:solidFill>
                  <a:schemeClr val="tx1"/>
                </a:solidFill>
                <a:effectLst/>
                <a:latin typeface="+mn-lt"/>
                <a:ea typeface="+mn-ea"/>
                <a:cs typeface="+mn-cs"/>
              </a:rPr>
              <a:t>copyright lasts for the duration of the author’s life plus 70 years.</a:t>
            </a:r>
          </a:p>
          <a:p>
            <a:pPr marL="228600" lvl="0" indent="-228600">
              <a:buAutoNum type="alphaLcPeriod"/>
            </a:pPr>
            <a:r>
              <a:rPr lang="en-US" sz="1200" kern="1200" dirty="0">
                <a:solidFill>
                  <a:schemeClr val="tx1"/>
                </a:solidFill>
                <a:effectLst/>
                <a:latin typeface="+mn-lt"/>
                <a:ea typeface="+mn-ea"/>
                <a:cs typeface="+mn-cs"/>
              </a:rPr>
              <a:t>Copyright infringement cases can prove costly: 2018 Wixen music publisher brought a $1.6 billion lawsuit against Swedish music streaming platform, Spotify, for copyright infringement.</a:t>
            </a:r>
          </a:p>
          <a:p>
            <a:pPr marL="228600" lvl="0" indent="-228600">
              <a:buAutoNum type="alphaLcPeriod"/>
            </a:pPr>
            <a:r>
              <a:rPr lang="en-US" sz="1200" kern="1200" dirty="0">
                <a:solidFill>
                  <a:schemeClr val="tx1"/>
                </a:solidFill>
                <a:effectLst/>
                <a:latin typeface="+mn-lt"/>
                <a:ea typeface="+mn-ea"/>
                <a:cs typeface="+mn-cs"/>
              </a:rPr>
              <a:t>Wixen alleged that Spotify had used thousands of songs from its artists without a proper license.</a:t>
            </a:r>
          </a:p>
          <a:p>
            <a:pPr marL="228600" lvl="0" indent="-228600">
              <a:buAutoNum type="alphaLcPeriod"/>
            </a:pPr>
            <a:r>
              <a:rPr lang="en-US" sz="1200" kern="1200" dirty="0">
                <a:solidFill>
                  <a:schemeClr val="tx1"/>
                </a:solidFill>
                <a:effectLst/>
                <a:latin typeface="+mn-lt"/>
                <a:ea typeface="+mn-ea"/>
                <a:cs typeface="+mn-cs"/>
              </a:rPr>
              <a:t>In the end, both parties agreed to settle the case for an undisclosed amount.</a:t>
            </a:r>
          </a:p>
          <a:p>
            <a:pPr marL="228600" lvl="0" indent="-228600">
              <a:buAutoNum type="alphaLcPeriod"/>
            </a:pPr>
            <a:r>
              <a:rPr lang="en-US" sz="1200" kern="1200" dirty="0">
                <a:solidFill>
                  <a:schemeClr val="tx1"/>
                </a:solidFill>
                <a:effectLst/>
                <a:latin typeface="+mn-lt"/>
                <a:ea typeface="+mn-ea"/>
                <a:cs typeface="+mn-cs"/>
              </a:rPr>
              <a:t>Some limited uses of copyrighted material are allowed called “fair </a:t>
            </a:r>
            <a:r>
              <a:rPr lang="en-US" sz="1200" kern="1200" dirty="0" smtClean="0">
                <a:solidFill>
                  <a:schemeClr val="tx1"/>
                </a:solidFill>
                <a:effectLst/>
                <a:latin typeface="+mn-lt"/>
                <a:ea typeface="+mn-ea"/>
                <a:cs typeface="+mn-cs"/>
              </a:rPr>
              <a:t>use”; </a:t>
            </a:r>
            <a:r>
              <a:rPr lang="en-US" sz="1200" kern="1200" dirty="0">
                <a:solidFill>
                  <a:schemeClr val="tx1"/>
                </a:solidFill>
                <a:effectLst/>
                <a:latin typeface="+mn-lt"/>
                <a:ea typeface="+mn-ea"/>
                <a:cs typeface="+mn-cs"/>
              </a:rPr>
              <a:t>it must be shown it is for a noncommercial purpose, constitutes only a small </a:t>
            </a:r>
            <a:r>
              <a:rPr lang="en-US" sz="1200" kern="1200" dirty="0" smtClean="0">
                <a:solidFill>
                  <a:schemeClr val="tx1"/>
                </a:solidFill>
                <a:effectLst/>
                <a:latin typeface="+mn-lt"/>
                <a:ea typeface="+mn-ea"/>
                <a:cs typeface="+mn-cs"/>
              </a:rPr>
              <a:t>portion, </a:t>
            </a:r>
            <a:r>
              <a:rPr lang="en-US" sz="1200" kern="1200" dirty="0">
                <a:solidFill>
                  <a:schemeClr val="tx1"/>
                </a:solidFill>
                <a:effectLst/>
                <a:latin typeface="+mn-lt"/>
                <a:ea typeface="+mn-ea"/>
                <a:cs typeface="+mn-cs"/>
              </a:rPr>
              <a:t>and won’t have a negative effect on the market. </a:t>
            </a:r>
          </a:p>
          <a:p>
            <a:pPr marL="228600" lvl="0" indent="-228600">
              <a:buAutoNum type="alphaLcPeriod"/>
            </a:pPr>
            <a:r>
              <a:rPr lang="en-US" sz="1200" kern="1200" dirty="0">
                <a:solidFill>
                  <a:schemeClr val="tx1"/>
                </a:solidFill>
                <a:effectLst/>
                <a:latin typeface="+mn-lt"/>
                <a:ea typeface="+mn-ea"/>
                <a:cs typeface="+mn-cs"/>
              </a:rPr>
              <a:t>Fair use is a “gray area” in </a:t>
            </a:r>
            <a:r>
              <a:rPr lang="en-US" sz="1200" kern="1200" dirty="0" smtClean="0">
                <a:solidFill>
                  <a:schemeClr val="tx1"/>
                </a:solidFill>
                <a:effectLst/>
                <a:latin typeface="+mn-lt"/>
                <a:ea typeface="+mn-ea"/>
                <a:cs typeface="+mn-cs"/>
              </a:rPr>
              <a:t>U.S. </a:t>
            </a:r>
            <a:r>
              <a:rPr lang="en-US" sz="1200" kern="1200" dirty="0">
                <a:solidFill>
                  <a:schemeClr val="tx1"/>
                </a:solidFill>
                <a:effectLst/>
                <a:latin typeface="+mn-lt"/>
                <a:ea typeface="+mn-ea"/>
                <a:cs typeface="+mn-cs"/>
              </a:rPr>
              <a:t>law; there are no absolute rules or boundaries around what is and is not fair use.</a:t>
            </a:r>
            <a:r>
              <a:rPr lang="en-US" sz="9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 </a:t>
            </a:r>
            <a:endParaRPr lang="en-US" sz="105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Trademark (and service mark): any word, name, symbol, or device used in business to identify and promote a product is a </a:t>
            </a:r>
            <a:r>
              <a:rPr lang="en-US" sz="1200" b="1" kern="1200" dirty="0" smtClean="0">
                <a:solidFill>
                  <a:schemeClr val="tx1"/>
                </a:solidFill>
                <a:effectLst/>
                <a:latin typeface="+mn-lt"/>
                <a:ea typeface="+mn-ea"/>
                <a:cs typeface="+mn-cs"/>
              </a:rPr>
              <a:t>trademark</a:t>
            </a:r>
            <a:r>
              <a:rPr lang="en-US" sz="1200" kern="1200" dirty="0" smtClean="0">
                <a:solidFill>
                  <a:schemeClr val="tx1"/>
                </a:solidFill>
                <a:effectLst/>
                <a:latin typeface="+mn-lt"/>
                <a:ea typeface="+mn-ea"/>
                <a:cs typeface="+mn-cs"/>
              </a:rPr>
              <a:t>; its counterpart for service industries is the service mark.</a:t>
            </a:r>
            <a:endParaRPr lang="en-IN" sz="1200" kern="1200" dirty="0" smtClean="0">
              <a:solidFill>
                <a:schemeClr val="tx1"/>
              </a:solidFill>
              <a:effectLst/>
              <a:latin typeface="+mn-lt"/>
              <a:ea typeface="+mn-ea"/>
              <a:cs typeface="+mn-cs"/>
            </a:endParaRPr>
          </a:p>
          <a:p>
            <a:pPr marL="228600" lvl="0" indent="-228600">
              <a:buAutoNum type="alphaLcPeriod"/>
            </a:pPr>
            <a:r>
              <a:rPr lang="en-US" sz="1200" kern="1200" dirty="0" smtClean="0">
                <a:solidFill>
                  <a:schemeClr val="tx1"/>
                </a:solidFill>
                <a:effectLst/>
                <a:latin typeface="+mn-lt"/>
                <a:ea typeface="+mn-ea"/>
                <a:cs typeface="+mn-cs"/>
              </a:rPr>
              <a:t>Under </a:t>
            </a:r>
            <a:r>
              <a:rPr lang="en-US" sz="1200" kern="1200" dirty="0" err="1" smtClean="0">
                <a:solidFill>
                  <a:schemeClr val="tx1"/>
                </a:solidFill>
                <a:effectLst/>
                <a:latin typeface="+mn-lt"/>
                <a:ea typeface="+mn-ea"/>
                <a:cs typeface="+mn-cs"/>
              </a:rPr>
              <a:t>Armour</a:t>
            </a:r>
            <a:r>
              <a:rPr lang="en-US" sz="1200" kern="1200" dirty="0" smtClean="0">
                <a:solidFill>
                  <a:schemeClr val="tx1"/>
                </a:solidFill>
                <a:effectLst/>
                <a:latin typeface="+mn-lt"/>
                <a:ea typeface="+mn-ea"/>
                <a:cs typeface="+mn-cs"/>
              </a:rPr>
              <a:t>, the third largest sports the U.S. has sued apparel company Armor &amp; Glory, fishing apparel firm, Salt </a:t>
            </a:r>
            <a:r>
              <a:rPr lang="en-US" sz="1200" kern="1200" dirty="0" err="1" smtClean="0">
                <a:solidFill>
                  <a:schemeClr val="tx1"/>
                </a:solidFill>
                <a:effectLst/>
                <a:latin typeface="+mn-lt"/>
                <a:ea typeface="+mn-ea"/>
                <a:cs typeface="+mn-cs"/>
              </a:rPr>
              <a:t>Armour</a:t>
            </a:r>
            <a:r>
              <a:rPr lang="en-US" sz="1200" kern="1200" dirty="0" smtClean="0">
                <a:solidFill>
                  <a:schemeClr val="tx1"/>
                </a:solidFill>
                <a:effectLst/>
                <a:latin typeface="+mn-lt"/>
                <a:ea typeface="+mn-ea"/>
                <a:cs typeface="+mn-cs"/>
              </a:rPr>
              <a:t>, shock-absorbing shorts retailer, Ass Armor, and sports-drink company </a:t>
            </a:r>
            <a:r>
              <a:rPr lang="en-US" sz="1200" kern="1200" dirty="0" err="1" smtClean="0">
                <a:solidFill>
                  <a:schemeClr val="tx1"/>
                </a:solidFill>
                <a:effectLst/>
                <a:latin typeface="+mn-lt"/>
                <a:ea typeface="+mn-ea"/>
                <a:cs typeface="+mn-cs"/>
              </a:rPr>
              <a:t>Bodyarmor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Superdrink</a:t>
            </a:r>
            <a:r>
              <a:rPr lang="en-US" sz="1200" kern="1200" dirty="0" smtClean="0">
                <a:solidFill>
                  <a:schemeClr val="tx1"/>
                </a:solidFill>
                <a:effectLst/>
                <a:latin typeface="+mn-lt"/>
                <a:ea typeface="+mn-ea"/>
                <a:cs typeface="+mn-cs"/>
              </a:rPr>
              <a:t> for trademark infringement due to the use of “</a:t>
            </a:r>
            <a:r>
              <a:rPr lang="en-US" sz="1200" kern="1200" dirty="0" err="1" smtClean="0">
                <a:solidFill>
                  <a:schemeClr val="tx1"/>
                </a:solidFill>
                <a:effectLst/>
                <a:latin typeface="+mn-lt"/>
                <a:ea typeface="+mn-ea"/>
                <a:cs typeface="+mn-cs"/>
              </a:rPr>
              <a:t>armour</a:t>
            </a:r>
            <a:r>
              <a:rPr lang="en-US" sz="1200" kern="1200" dirty="0" smtClean="0">
                <a:solidFill>
                  <a:schemeClr val="tx1"/>
                </a:solidFill>
                <a:effectLst/>
                <a:latin typeface="+mn-lt"/>
                <a:ea typeface="+mn-ea"/>
                <a:cs typeface="+mn-cs"/>
              </a:rPr>
              <a:t>” or “armor” in their company names. </a:t>
            </a:r>
          </a:p>
          <a:p>
            <a:pPr marL="228600" lvl="0" indent="-228600">
              <a:buAutoNum type="alphaLcPeriod"/>
            </a:pPr>
            <a:endParaRPr lang="en-US" dirty="0" smtClean="0"/>
          </a:p>
          <a:p>
            <a:r>
              <a:rPr lang="en-US" dirty="0" smtClean="0"/>
              <a:t>A trade secret is any confidential information that provides companies with a competitive edge: </a:t>
            </a:r>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trade secret</a:t>
            </a:r>
            <a:r>
              <a:rPr lang="en-US" sz="1200" kern="1200" dirty="0" smtClean="0">
                <a:solidFill>
                  <a:schemeClr val="tx1"/>
                </a:solidFill>
                <a:effectLst/>
                <a:latin typeface="+mn-lt"/>
                <a:ea typeface="+mn-ea"/>
                <a:cs typeface="+mn-cs"/>
              </a:rPr>
              <a:t> is any confidential information that provides companies with a competitive edge and is not publicly known or accessible, such as formulas, patterns, customer lists, compilations, programs, devices, methods, techniques, or processes. </a:t>
            </a:r>
          </a:p>
          <a:p>
            <a:pPr marL="228600" lvl="0" indent="-228600">
              <a:buAutoNum type="alphaLcPeriod"/>
            </a:pPr>
            <a:r>
              <a:rPr lang="en-US" sz="1200" kern="1200" dirty="0" smtClean="0">
                <a:solidFill>
                  <a:schemeClr val="tx1"/>
                </a:solidFill>
                <a:effectLst/>
                <a:latin typeface="+mn-lt"/>
                <a:ea typeface="+mn-ea"/>
                <a:cs typeface="+mn-cs"/>
              </a:rPr>
              <a:t>Famous examples of trade secrets allegedly include the recipe for Coca-Cola’s beverages, KFC’s ingredients, and the formula for WD-40. </a:t>
            </a:r>
          </a:p>
          <a:p>
            <a:pPr marL="228600" lvl="0" indent="-228600">
              <a:buAutoNum type="alphaLcPeriod"/>
            </a:pPr>
            <a:r>
              <a:rPr lang="en-US" sz="1200" kern="1200" dirty="0" smtClean="0">
                <a:solidFill>
                  <a:schemeClr val="tx1"/>
                </a:solidFill>
                <a:effectLst/>
                <a:latin typeface="+mn-lt"/>
                <a:ea typeface="+mn-ea"/>
                <a:cs typeface="+mn-cs"/>
              </a:rPr>
              <a:t>Companies can protect their trade secrets by having their employees and contractors sign nondisclosure, work-for-hire, and </a:t>
            </a:r>
            <a:r>
              <a:rPr lang="en-US" sz="1200" kern="1200" dirty="0" err="1" smtClean="0">
                <a:solidFill>
                  <a:schemeClr val="tx1"/>
                </a:solidFill>
                <a:effectLst/>
                <a:latin typeface="+mn-lt"/>
                <a:ea typeface="+mn-ea"/>
                <a:cs typeface="+mn-cs"/>
              </a:rPr>
              <a:t>noncompete</a:t>
            </a:r>
            <a:r>
              <a:rPr lang="en-US" sz="1200" kern="1200" dirty="0" smtClean="0">
                <a:solidFill>
                  <a:schemeClr val="tx1"/>
                </a:solidFill>
                <a:effectLst/>
                <a:latin typeface="+mn-lt"/>
                <a:ea typeface="+mn-ea"/>
                <a:cs typeface="+mn-cs"/>
              </a:rPr>
              <a:t> agreements or clauses.</a:t>
            </a:r>
            <a:endParaRPr lang="en-IN" sz="1200" kern="1200" dirty="0" smtClean="0">
              <a:solidFill>
                <a:schemeClr val="tx1"/>
              </a:solidFill>
              <a:effectLst/>
              <a:latin typeface="+mn-lt"/>
              <a:ea typeface="+mn-ea"/>
              <a:cs typeface="+mn-cs"/>
            </a:endParaRPr>
          </a:p>
          <a:p>
            <a:endParaRPr lang="en-US" dirty="0" smtClean="0"/>
          </a:p>
          <a:p>
            <a:r>
              <a:rPr lang="en-US" dirty="0" smtClean="0"/>
              <a:t>Patent is a grant of property rights on inventions through the U.S. government.</a:t>
            </a:r>
            <a:endParaRPr lang="en-IN" dirty="0" smtClean="0"/>
          </a:p>
          <a:p>
            <a:pPr marL="228600" lvl="0" indent="-228600">
              <a:buAutoNum type="alphaLcPeriod"/>
            </a:pPr>
            <a:r>
              <a:rPr lang="en-US" sz="1200" kern="1200" dirty="0" smtClean="0">
                <a:solidFill>
                  <a:schemeClr val="tx1"/>
                </a:solidFill>
                <a:effectLst/>
                <a:latin typeface="+mn-lt"/>
                <a:ea typeface="+mn-ea"/>
                <a:cs typeface="+mn-cs"/>
              </a:rPr>
              <a:t>It excludes others from making, using, selling, or importing the invention without the patent owner’s consent. </a:t>
            </a:r>
          </a:p>
          <a:p>
            <a:pPr marL="228600" lvl="0" indent="-228600">
              <a:buAutoNum type="alphaLcPeriod"/>
            </a:pPr>
            <a:r>
              <a:rPr lang="en-US" sz="1200" kern="1200" dirty="0" smtClean="0">
                <a:solidFill>
                  <a:schemeClr val="tx1"/>
                </a:solidFill>
                <a:effectLst/>
                <a:latin typeface="+mn-lt"/>
                <a:ea typeface="+mn-ea"/>
                <a:cs typeface="+mn-cs"/>
              </a:rPr>
              <a:t>In order to be granted a patent, the product or process must present a new or novel way of doing something, be nonobvious, or provide some sort of solution to a problem.</a:t>
            </a:r>
          </a:p>
          <a:p>
            <a:pPr marL="228600" lvl="0" indent="-228600">
              <a:buAutoNum type="alphaLcPeriod"/>
            </a:pPr>
            <a:r>
              <a:rPr lang="en-US" sz="1200" kern="1200" dirty="0" smtClean="0">
                <a:solidFill>
                  <a:schemeClr val="tx1"/>
                </a:solidFill>
                <a:effectLst/>
                <a:latin typeface="+mn-lt"/>
                <a:ea typeface="+mn-ea"/>
                <a:cs typeface="+mn-cs"/>
              </a:rPr>
              <a:t>In the U.S., the invention must not have been made public one year prior to the filing application date. </a:t>
            </a:r>
          </a:p>
          <a:p>
            <a:pPr marL="228600" lvl="0" indent="-228600">
              <a:buAutoNum type="alphaLcPeriod"/>
            </a:pPr>
            <a:r>
              <a:rPr lang="en-US" sz="1200" kern="1200" dirty="0" smtClean="0">
                <a:solidFill>
                  <a:schemeClr val="tx1"/>
                </a:solidFill>
                <a:effectLst/>
                <a:latin typeface="+mn-lt"/>
                <a:ea typeface="+mn-ea"/>
                <a:cs typeface="+mn-cs"/>
              </a:rPr>
              <a:t>Laws of nature, physical phenomena, mathematical equations, scientific theories, the human body or human genes, and abstract ideas cannot be patented.</a:t>
            </a:r>
          </a:p>
          <a:p>
            <a:pPr marL="228600" lvl="0" indent="-228600">
              <a:buAutoNum type="alphaLcPeriod"/>
            </a:pPr>
            <a:r>
              <a:rPr lang="en-US" sz="1200" kern="1200" dirty="0" smtClean="0">
                <a:solidFill>
                  <a:schemeClr val="tx1"/>
                </a:solidFill>
                <a:effectLst/>
                <a:latin typeface="+mn-lt"/>
                <a:ea typeface="+mn-ea"/>
                <a:cs typeface="+mn-cs"/>
              </a:rPr>
              <a:t>It is possible for a mobile app to be patented if it meets the criteria of the U.S. Patent and Trademark Office (PTO).</a:t>
            </a:r>
          </a:p>
          <a:p>
            <a:pPr marL="228600" lvl="0" indent="-228600">
              <a:buAutoNum type="alphaLcPeriod"/>
            </a:pPr>
            <a:r>
              <a:rPr lang="en-US" sz="1200" kern="1200" dirty="0" smtClean="0">
                <a:solidFill>
                  <a:schemeClr val="tx1"/>
                </a:solidFill>
                <a:effectLst/>
                <a:latin typeface="+mn-lt"/>
                <a:ea typeface="+mn-ea"/>
                <a:cs typeface="+mn-cs"/>
              </a:rPr>
              <a:t>The duration of a patent is generally 20 years from the filing date of application, and it can be costly to file a patent.</a:t>
            </a:r>
          </a:p>
          <a:p>
            <a:pPr marL="228600" lvl="0" indent="-228600">
              <a:buAutoNum type="alphaLcPeriod"/>
            </a:pPr>
            <a:r>
              <a:rPr lang="en-US" sz="1200" kern="1200" dirty="0" smtClean="0">
                <a:solidFill>
                  <a:schemeClr val="tx1"/>
                </a:solidFill>
                <a:effectLst/>
                <a:latin typeface="+mn-lt"/>
                <a:ea typeface="+mn-ea"/>
                <a:cs typeface="+mn-cs"/>
              </a:rPr>
              <a:t>The whole innovation must begin with an idea, but an idea must be turned into an invention before it can qualify for patenting. </a:t>
            </a:r>
          </a:p>
          <a:p>
            <a:pPr marL="228600" lvl="0" indent="-228600">
              <a:buAutoNum type="alphaLcPeriod"/>
            </a:pPr>
            <a:r>
              <a:rPr lang="en-US" sz="1200" kern="1200" dirty="0" smtClean="0">
                <a:solidFill>
                  <a:schemeClr val="tx1"/>
                </a:solidFill>
                <a:effectLst/>
                <a:latin typeface="+mn-lt"/>
                <a:ea typeface="+mn-ea"/>
                <a:cs typeface="+mn-cs"/>
              </a:rPr>
              <a:t>IP rights are the basis for every single business: without them, entrepreneurs would be less likely to risk bringing new innovations to the marketplace; investors would not invest; and customers would end up with less choice.</a:t>
            </a:r>
          </a:p>
          <a:p>
            <a:pPr marL="228600" lvl="0" indent="-228600">
              <a:buAutoNum type="alphaLcPeriod"/>
            </a:pPr>
            <a:r>
              <a:rPr lang="en-US" sz="1200" kern="1200" dirty="0" smtClean="0">
                <a:solidFill>
                  <a:schemeClr val="tx1"/>
                </a:solidFill>
                <a:effectLst/>
                <a:latin typeface="+mn-lt"/>
                <a:ea typeface="+mn-ea"/>
                <a:cs typeface="+mn-cs"/>
              </a:rPr>
              <a:t>Fewer businesses means more unemployment and less economic growth.</a:t>
            </a:r>
            <a:endParaRPr lang="en-IN" sz="1200" kern="1200" dirty="0" smtClean="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2355359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a:t>
            </a:r>
            <a:r>
              <a:rPr lang="en-US" dirty="0" smtClean="0"/>
              <a:t>Objective</a:t>
            </a:r>
            <a:r>
              <a:rPr lang="en-US" sz="1200" kern="1200" dirty="0" smtClean="0">
                <a:solidFill>
                  <a:schemeClr val="tx1"/>
                </a:solidFill>
                <a:effectLst/>
                <a:latin typeface="+mn-lt"/>
                <a:ea typeface="+mn-ea"/>
                <a:cs typeface="+mn-cs"/>
              </a:rPr>
              <a:t>14.4 Define IP </a:t>
            </a:r>
            <a:r>
              <a:rPr lang="en-US" sz="1200" kern="1200" dirty="0">
                <a:solidFill>
                  <a:schemeClr val="tx1"/>
                </a:solidFill>
                <a:effectLst/>
                <a:latin typeface="+mn-lt"/>
                <a:ea typeface="+mn-ea"/>
                <a:cs typeface="+mn-cs"/>
              </a:rPr>
              <a:t>and how it affects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IP can be protected through the NDA: </a:t>
            </a:r>
            <a:r>
              <a:rPr lang="en-US" sz="1200" kern="1200" dirty="0">
                <a:solidFill>
                  <a:schemeClr val="tx1"/>
                </a:solidFill>
                <a:effectLst/>
                <a:latin typeface="+mn-lt"/>
                <a:ea typeface="+mn-ea"/>
                <a:cs typeface="+mn-cs"/>
              </a:rPr>
              <a:t>One way for a startup to protect its IP is through a non-disclosure agreement (NDA) or confidentiality agreement, which is a legal contract that outlines confidential information shared by two or more parties.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Adam Bornstein, founder of marketing and branding </a:t>
            </a:r>
            <a:r>
              <a:rPr lang="en-US" sz="1200" kern="1200" dirty="0" smtClean="0">
                <a:solidFill>
                  <a:schemeClr val="tx1"/>
                </a:solidFill>
                <a:effectLst/>
                <a:latin typeface="+mn-lt"/>
                <a:ea typeface="+mn-ea"/>
                <a:cs typeface="+mn-cs"/>
              </a:rPr>
              <a:t>agency </a:t>
            </a:r>
            <a:r>
              <a:rPr lang="en-US" sz="1200" kern="1200" dirty="0">
                <a:solidFill>
                  <a:schemeClr val="tx1"/>
                </a:solidFill>
                <a:effectLst/>
                <a:latin typeface="+mn-lt"/>
                <a:ea typeface="+mn-ea"/>
                <a:cs typeface="+mn-cs"/>
              </a:rPr>
              <a:t>Pen Name </a:t>
            </a:r>
            <a:r>
              <a:rPr lang="en-US" sz="1200" kern="1200" dirty="0" smtClean="0">
                <a:solidFill>
                  <a:schemeClr val="tx1"/>
                </a:solidFill>
                <a:effectLst/>
                <a:latin typeface="+mn-lt"/>
                <a:ea typeface="+mn-ea"/>
                <a:cs typeface="+mn-cs"/>
              </a:rPr>
              <a:t>Consulting, </a:t>
            </a:r>
            <a:r>
              <a:rPr lang="en-US" sz="1200" kern="1200" dirty="0">
                <a:solidFill>
                  <a:schemeClr val="tx1"/>
                </a:solidFill>
                <a:effectLst/>
                <a:latin typeface="+mn-lt"/>
                <a:ea typeface="+mn-ea"/>
                <a:cs typeface="+mn-cs"/>
              </a:rPr>
              <a:t>learned about the importance of a comprehensive NDA during the early stages of his business.</a:t>
            </a:r>
          </a:p>
          <a:p>
            <a:pPr marL="228600" lvl="0" indent="-228600">
              <a:buAutoNum type="alphaLcPeriod"/>
            </a:pPr>
            <a:r>
              <a:rPr lang="en-US" sz="1200" kern="1200" dirty="0">
                <a:solidFill>
                  <a:schemeClr val="tx1"/>
                </a:solidFill>
                <a:effectLst/>
                <a:latin typeface="+mn-lt"/>
                <a:ea typeface="+mn-ea"/>
                <a:cs typeface="+mn-cs"/>
              </a:rPr>
              <a:t>He used a basic online file he found online, which didn’t cover the right information about his company, and ended up losing $30,000 in potential revenue when his work was stolen.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NDAs should not be used when you just have a half-baked idea: </a:t>
            </a:r>
            <a:r>
              <a:rPr lang="en-US" sz="1200" kern="1200" dirty="0">
                <a:solidFill>
                  <a:schemeClr val="tx1"/>
                </a:solidFill>
                <a:effectLst/>
                <a:latin typeface="+mn-lt"/>
                <a:ea typeface="+mn-ea"/>
                <a:cs typeface="+mn-cs"/>
              </a:rPr>
              <a:t>However, NDAs should not be used when you just have a half-baked idea with no resources; if you place an NDA in front of someone, especially an early investor, they may not sign it.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NDAs are essential for entrepreneurs to protect against the growing threat of IP theft: </a:t>
            </a:r>
            <a:r>
              <a:rPr lang="en-US" sz="1200" kern="1200" dirty="0">
                <a:solidFill>
                  <a:schemeClr val="tx1"/>
                </a:solidFill>
                <a:effectLst/>
                <a:latin typeface="+mn-lt"/>
                <a:ea typeface="+mn-ea"/>
                <a:cs typeface="+mn-cs"/>
              </a:rPr>
              <a:t>While you don’t need an NDA in the early stages, when the times comes, NDAs are essential for entrepreneurs to protect against the growing threat of IP theft.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839637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14.5 </a:t>
            </a:r>
            <a:r>
              <a:rPr lang="en-US" sz="1200" kern="1200" dirty="0">
                <a:solidFill>
                  <a:schemeClr val="tx1"/>
                </a:solidFill>
                <a:effectLst/>
                <a:latin typeface="+mn-lt"/>
                <a:ea typeface="+mn-ea"/>
                <a:cs typeface="+mn-cs"/>
              </a:rPr>
              <a:t>Assess the global impact of IP theft.</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IP theft has negative impacts on businesses: IP </a:t>
            </a:r>
            <a:r>
              <a:rPr lang="en-US" dirty="0"/>
              <a:t>theft costs the United States between $225 and $600 billion every </a:t>
            </a:r>
            <a:r>
              <a:rPr lang="en-US" dirty="0" smtClean="0"/>
              <a:t>year. I</a:t>
            </a:r>
            <a:r>
              <a:rPr lang="en-US" sz="1200" kern="1200" dirty="0" smtClean="0">
                <a:solidFill>
                  <a:schemeClr val="tx1"/>
                </a:solidFill>
                <a:effectLst/>
                <a:latin typeface="+mn-lt"/>
                <a:ea typeface="+mn-ea"/>
                <a:cs typeface="+mn-cs"/>
              </a:rPr>
              <a:t>t </a:t>
            </a:r>
            <a:r>
              <a:rPr lang="en-US" sz="1200" kern="1200" dirty="0">
                <a:solidFill>
                  <a:schemeClr val="tx1"/>
                </a:solidFill>
                <a:effectLst/>
                <a:latin typeface="+mn-lt"/>
                <a:ea typeface="+mn-ea"/>
                <a:cs typeface="+mn-cs"/>
              </a:rPr>
              <a:t>has a huge negative impact on legitimate businesses.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Imagine you launched your T-shirt business with a trademarked brand, and sales are really taking off, but a few months later you come across another website set up in a different country that is selling counterfeit versions of your T-shirts for a fraction of the price. </a:t>
            </a:r>
          </a:p>
          <a:p>
            <a:pPr marL="228600" lvl="0" indent="-228600">
              <a:buAutoNum type="alphaLcPeriod"/>
            </a:pPr>
            <a:r>
              <a:rPr lang="en-US" sz="1200" kern="1200" dirty="0">
                <a:solidFill>
                  <a:schemeClr val="tx1"/>
                </a:solidFill>
                <a:effectLst/>
                <a:latin typeface="+mn-lt"/>
                <a:ea typeface="+mn-ea"/>
                <a:cs typeface="+mn-cs"/>
              </a:rPr>
              <a:t>You start losing sales, your brand becomes tainted, investors think twice about investing in your company, and your reputation becomes damaged: all because someone has stolen your unique trademark and copied it for financial gain.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Global online piracy is rife in the area of digital content:  </a:t>
            </a:r>
            <a:r>
              <a:rPr lang="en-US" sz="1200" kern="1200" dirty="0">
                <a:solidFill>
                  <a:schemeClr val="tx1"/>
                </a:solidFill>
                <a:effectLst/>
                <a:latin typeface="+mn-lt"/>
                <a:ea typeface="+mn-ea"/>
                <a:cs typeface="+mn-cs"/>
              </a:rPr>
              <a:t>Recent statistics show that global online piracy is rife in the area of digital content such as movies, music, software, games, and e-books.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IP rights are territorial: </a:t>
            </a:r>
            <a:r>
              <a:rPr lang="en-US" sz="1200" kern="1200" dirty="0">
                <a:solidFill>
                  <a:schemeClr val="tx1"/>
                </a:solidFill>
                <a:effectLst/>
                <a:latin typeface="+mn-lt"/>
                <a:ea typeface="+mn-ea"/>
                <a:cs typeface="+mn-cs"/>
              </a:rPr>
              <a:t>IP rights are territorial, which means that while your rights may be protected in the United States, they are not necessarily protected in a different country.</a:t>
            </a:r>
            <a:endParaRPr lang="en-IN" sz="1200" kern="1200" dirty="0">
              <a:solidFill>
                <a:schemeClr val="tx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They must register for local IP ownership within that country: </a:t>
            </a:r>
            <a:r>
              <a:rPr lang="en-US" sz="1200" kern="1200" dirty="0" smtClean="0">
                <a:solidFill>
                  <a:schemeClr val="tx1"/>
                </a:solidFill>
                <a:effectLst/>
                <a:latin typeface="+mn-lt"/>
                <a:ea typeface="+mn-ea"/>
                <a:cs typeface="+mn-cs"/>
              </a:rPr>
              <a:t>Or extend US registrations to foreign countries at the beginning of the process.</a:t>
            </a:r>
            <a:endParaRPr lang="en-IN" sz="1200" kern="1200" dirty="0" smtClean="0">
              <a:solidFill>
                <a:schemeClr val="tx1"/>
              </a:solidFill>
              <a:effectLst/>
              <a:latin typeface="+mn-lt"/>
              <a:ea typeface="+mn-ea"/>
              <a:cs typeface="+mn-cs"/>
            </a:endParaRPr>
          </a:p>
          <a:p>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Don’t rely on your patent for business strategy: </a:t>
            </a:r>
            <a:r>
              <a:rPr lang="en-US" sz="1200" kern="1200" dirty="0" smtClean="0">
                <a:solidFill>
                  <a:schemeClr val="tx1"/>
                </a:solidFill>
                <a:effectLst/>
                <a:latin typeface="+mn-lt"/>
                <a:ea typeface="+mn-ea"/>
                <a:cs typeface="+mn-cs"/>
              </a:rPr>
              <a:t>Finally, don’t rely on your patent for business strategy; build customer relationships, promote your trademarked brand, provide quality, and implement rapid innovation to guard against the effects of IP theft.</a:t>
            </a:r>
            <a:endParaRPr lang="en-IN"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1449688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14.6 </a:t>
            </a:r>
            <a:r>
              <a:rPr lang="en-US" sz="1200" kern="1200" dirty="0">
                <a:solidFill>
                  <a:schemeClr val="tx1"/>
                </a:solidFill>
                <a:effectLst/>
                <a:latin typeface="+mn-lt"/>
                <a:ea typeface="+mn-ea"/>
                <a:cs typeface="+mn-cs"/>
              </a:rPr>
              <a:t>Describe the common IP traps experienced by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Disclosing </a:t>
            </a:r>
            <a:r>
              <a:rPr lang="en-US" dirty="0"/>
              <a:t>means you might not be able to even patent your product: </a:t>
            </a:r>
            <a:r>
              <a:rPr lang="en-US" sz="1200" kern="1200" dirty="0">
                <a:solidFill>
                  <a:schemeClr val="tx1"/>
                </a:solidFill>
                <a:effectLst/>
                <a:latin typeface="+mn-lt"/>
                <a:ea typeface="+mn-ea"/>
                <a:cs typeface="+mn-cs"/>
              </a:rPr>
              <a:t>Disclosing your new product or service in public before you have filed a patent application means in most countries you will not be permitted to patent it at all.</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A professor at Imperial College London, Robert Perneczky, discovered a protein that had the potential to significantly improve the chances of spotting the onset of Alzheimer’s disease. </a:t>
            </a:r>
          </a:p>
          <a:p>
            <a:pPr marL="228600" lvl="0" indent="-228600">
              <a:buAutoNum type="alphaLcPeriod"/>
            </a:pPr>
            <a:r>
              <a:rPr lang="en-US" sz="1200" kern="1200" dirty="0">
                <a:solidFill>
                  <a:schemeClr val="tx1"/>
                </a:solidFill>
                <a:effectLst/>
                <a:latin typeface="+mn-lt"/>
                <a:ea typeface="+mn-ea"/>
                <a:cs typeface="+mn-cs"/>
              </a:rPr>
              <a:t>However, Perneczky failed to qualify for a patent because of a detailed article he had written about his discovery that had been published in an academic paper. </a:t>
            </a:r>
          </a:p>
          <a:p>
            <a:pPr marL="228600" lvl="0" indent="-228600">
              <a:buAutoNum type="alphaLcPeriod"/>
            </a:pPr>
            <a:r>
              <a:rPr lang="en-US" sz="1200" kern="1200" dirty="0">
                <a:solidFill>
                  <a:schemeClr val="tx1"/>
                </a:solidFill>
                <a:effectLst/>
                <a:latin typeface="+mn-lt"/>
                <a:ea typeface="+mn-ea"/>
                <a:cs typeface="+mn-cs"/>
              </a:rPr>
              <a:t>Because Perneczky’s idea had been disclosed to the public, he was prevented from patenting it.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File a provisional patent application: </a:t>
            </a:r>
            <a:r>
              <a:rPr lang="en-US" sz="1200" kern="1200" dirty="0">
                <a:solidFill>
                  <a:schemeClr val="tx1"/>
                </a:solidFill>
                <a:effectLst/>
                <a:latin typeface="+mn-lt"/>
                <a:ea typeface="+mn-ea"/>
                <a:cs typeface="+mn-cs"/>
              </a:rPr>
              <a:t>One way of protecting your IP that works in the United States is to file a provisional patent application before you make your idea public.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This secures your rights as the inventor and gives you 12 months to complete the research and develop your idea into a working prototype.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need to file a full patent application within 12 months: </a:t>
            </a:r>
            <a:r>
              <a:rPr lang="en-US" sz="1200" kern="1200" dirty="0">
                <a:solidFill>
                  <a:schemeClr val="tx1"/>
                </a:solidFill>
                <a:effectLst/>
                <a:latin typeface="+mn-lt"/>
                <a:ea typeface="+mn-ea"/>
                <a:cs typeface="+mn-cs"/>
              </a:rPr>
              <a:t>You will have to file a full patent application as soon as the 12 months is up; otherwise the knowledge it holds will become publicly available.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fail to file you might lose out: </a:t>
            </a:r>
            <a:r>
              <a:rPr lang="en-US" sz="1200" kern="1200" dirty="0">
                <a:solidFill>
                  <a:schemeClr val="tx1"/>
                </a:solidFill>
                <a:effectLst/>
                <a:latin typeface="+mn-lt"/>
                <a:ea typeface="+mn-ea"/>
                <a:cs typeface="+mn-cs"/>
              </a:rPr>
              <a:t>If an inventor waits too long to file a patent application, he or she may lose out to someone else who is working on a similar innovation.</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674763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14.6 </a:t>
            </a:r>
            <a:r>
              <a:rPr lang="en-US" sz="1200" kern="1200" dirty="0">
                <a:solidFill>
                  <a:schemeClr val="tx1"/>
                </a:solidFill>
                <a:effectLst/>
                <a:latin typeface="+mn-lt"/>
                <a:ea typeface="+mn-ea"/>
                <a:cs typeface="+mn-cs"/>
              </a:rPr>
              <a:t>Describe the common IP traps experienced by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inventors protect their products by building unique markers into them: </a:t>
            </a:r>
            <a:r>
              <a:rPr lang="en-US" sz="1200" kern="1200" dirty="0">
                <a:solidFill>
                  <a:schemeClr val="tx1"/>
                </a:solidFill>
                <a:effectLst/>
                <a:latin typeface="+mn-lt"/>
                <a:ea typeface="+mn-ea"/>
                <a:cs typeface="+mn-cs"/>
              </a:rPr>
              <a:t>Some inventors and scientists protect their products by building unique markers into them; for example, a unique chemical “thumbprint” can reveal through a simple test if someone else has copied their product.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option is to license their innovation to a larger organization: </a:t>
            </a:r>
            <a:r>
              <a:rPr lang="en-US" sz="1200" kern="1200" dirty="0">
                <a:solidFill>
                  <a:schemeClr val="tx1"/>
                </a:solidFill>
                <a:effectLst/>
                <a:latin typeface="+mn-lt"/>
                <a:ea typeface="+mn-ea"/>
                <a:cs typeface="+mn-cs"/>
              </a:rPr>
              <a:t>Another option some entrepreneurs use is to license their innovation to a larger organization that has all the tools already in place to protect and commercialize the invention.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inventor profits through royalties: </a:t>
            </a:r>
            <a:r>
              <a:rPr lang="en-US" sz="1200" kern="1200" dirty="0">
                <a:solidFill>
                  <a:schemeClr val="tx1"/>
                </a:solidFill>
                <a:effectLst/>
                <a:latin typeface="+mn-lt"/>
                <a:ea typeface="+mn-ea"/>
                <a:cs typeface="+mn-cs"/>
              </a:rPr>
              <a:t>The inventor then profits through a stream of royalties.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1733872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14.1 </a:t>
            </a:r>
            <a:r>
              <a:rPr lang="en-US" sz="1200" kern="1200" dirty="0">
                <a:solidFill>
                  <a:schemeClr val="tx1"/>
                </a:solidFill>
                <a:effectLst/>
                <a:latin typeface="+mn-lt"/>
                <a:ea typeface="+mn-ea"/>
                <a:cs typeface="+mn-cs"/>
              </a:rPr>
              <a:t>Discuss how legal considerations can add value to entrepreneurial ventures.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Legal </a:t>
            </a:r>
            <a:r>
              <a:rPr lang="en-US" dirty="0"/>
              <a:t>costs vary depending on the kind of business: </a:t>
            </a:r>
            <a:r>
              <a:rPr lang="en-US" sz="1200" kern="1200" dirty="0">
                <a:solidFill>
                  <a:schemeClr val="tx1"/>
                </a:solidFill>
                <a:effectLst/>
                <a:latin typeface="+mn-lt"/>
                <a:ea typeface="+mn-ea"/>
                <a:cs typeface="+mn-cs"/>
              </a:rPr>
              <a:t>Startup legal costs vary, depending on the type of business you are setting up.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online sites to identify the kind of legal counsel your business needs is good: </a:t>
            </a:r>
            <a:r>
              <a:rPr lang="en-US" sz="1200" kern="1200" dirty="0">
                <a:solidFill>
                  <a:schemeClr val="tx1"/>
                </a:solidFill>
                <a:effectLst/>
                <a:latin typeface="+mn-lt"/>
                <a:ea typeface="+mn-ea"/>
                <a:cs typeface="+mn-cs"/>
              </a:rPr>
              <a:t>Using certain sites online is a good way to gather research and identify the type of legal counsel you might need.</a:t>
            </a:r>
          </a:p>
          <a:p>
            <a:pPr marL="228600" lvl="0" indent="-228600">
              <a:buAutoNum type="alphaLcPeriod"/>
            </a:pPr>
            <a:r>
              <a:rPr lang="en-US" sz="1200" kern="1200" dirty="0">
                <a:solidFill>
                  <a:schemeClr val="tx1"/>
                </a:solidFill>
                <a:effectLst/>
                <a:latin typeface="+mn-lt"/>
                <a:ea typeface="+mn-ea"/>
                <a:cs typeface="+mn-cs"/>
              </a:rPr>
              <a:t>Second- and third-year law students at the law clinic in Santa Clara University in California provide affordable legal services to entrepreneurs looking to set up a business or for advice on the legal issues that may arise from running a business.</a:t>
            </a:r>
          </a:p>
          <a:p>
            <a:pPr marL="228600" lvl="0" indent="-228600">
              <a:buAutoNum type="alphaLcPeriod"/>
            </a:pPr>
            <a:r>
              <a:rPr lang="en-US" sz="1200" kern="1200" dirty="0">
                <a:solidFill>
                  <a:schemeClr val="tx1"/>
                </a:solidFill>
                <a:effectLst/>
                <a:latin typeface="+mn-lt"/>
                <a:ea typeface="+mn-ea"/>
                <a:cs typeface="+mn-cs"/>
              </a:rPr>
              <a:t>Law school websites can also be useful for legal information, as they may provide certain forms or documentation for no charge.</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USPTO provides a pro bono legal program to support entrepreneurs: </a:t>
            </a:r>
            <a:r>
              <a:rPr lang="en-US" sz="1200" kern="1200" dirty="0" smtClean="0">
                <a:solidFill>
                  <a:schemeClr val="tx1"/>
                </a:solidFill>
                <a:effectLst/>
                <a:latin typeface="+mn-lt"/>
                <a:ea typeface="+mn-ea"/>
                <a:cs typeface="+mn-cs"/>
              </a:rPr>
              <a:t>The U.S.  government provides resources like the United States Patent and Trademark Office (USPTO), which provides a pro bono legal program to support entrepreneurs.</a:t>
            </a:r>
            <a:endParaRPr lang="en-IN" sz="1200" kern="1200" dirty="0" smtClean="0">
              <a:solidFill>
                <a:schemeClr val="tx1"/>
              </a:solidFill>
              <a:effectLst/>
              <a:latin typeface="+mn-lt"/>
              <a:ea typeface="+mn-ea"/>
              <a:cs typeface="+mn-cs"/>
            </a:endParaRPr>
          </a:p>
          <a:p>
            <a:endParaRPr lang="en-US" dirty="0" smtClean="0"/>
          </a:p>
          <a:p>
            <a:r>
              <a:rPr lang="en-US" dirty="0" smtClean="0"/>
              <a:t>The Small Business Administration sponsors the SCORE association: </a:t>
            </a:r>
            <a:r>
              <a:rPr lang="en-US" sz="1200" kern="1200" dirty="0" smtClean="0">
                <a:solidFill>
                  <a:schemeClr val="tx1"/>
                </a:solidFill>
                <a:effectLst/>
                <a:latin typeface="+mn-lt"/>
                <a:ea typeface="+mn-ea"/>
                <a:cs typeface="+mn-cs"/>
              </a:rPr>
              <a:t>Business counselors throughout the U.S. and its territories, who serve as counselors, advisors, and mentors to aspiring entrepreneurs and business owners.</a:t>
            </a:r>
          </a:p>
          <a:p>
            <a:endParaRPr lang="en-US" dirty="0"/>
          </a:p>
          <a:p>
            <a:r>
              <a:rPr lang="en-US" dirty="0" smtClean="0"/>
              <a:t>It is important to choose the right kind of legal structure for your company: </a:t>
            </a:r>
            <a:r>
              <a:rPr lang="en-US" sz="1200" kern="1200" dirty="0" smtClean="0">
                <a:solidFill>
                  <a:schemeClr val="tx1"/>
                </a:solidFill>
                <a:effectLst/>
                <a:latin typeface="+mn-lt"/>
                <a:ea typeface="+mn-ea"/>
                <a:cs typeface="+mn-cs"/>
              </a:rPr>
              <a:t>It affects the authorities you need to notify regarding your business, tax and other contributions, records and documentation you need to maintain, and how decisions are made about the business.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Depending on your situation, there are several structures to choose from, and it is important to understand the differences among them. If, after research, you are unsure which one suits your business, paying a few hundred dollars for a legal consultation can be a worthwhile investment.</a:t>
            </a:r>
            <a:endParaRPr lang="en-IN" sz="1200" kern="120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14.6 </a:t>
            </a:r>
            <a:r>
              <a:rPr lang="en-US" sz="1200" kern="1200" dirty="0">
                <a:solidFill>
                  <a:schemeClr val="tx1"/>
                </a:solidFill>
                <a:effectLst/>
                <a:latin typeface="+mn-lt"/>
                <a:ea typeface="+mn-ea"/>
                <a:cs typeface="+mn-cs"/>
              </a:rPr>
              <a:t>Describe the common IP traps experienced by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Entrepreneurs often build on existing products to create their </a:t>
            </a:r>
            <a:r>
              <a:rPr lang="en-US" dirty="0" smtClean="0"/>
              <a:t>innovations</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tools, and techniques.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outcome must be both novel and useful for IP protection: </a:t>
            </a:r>
            <a:r>
              <a:rPr lang="en-US" sz="1200" kern="1200" dirty="0">
                <a:solidFill>
                  <a:schemeClr val="tx1"/>
                </a:solidFill>
                <a:effectLst/>
                <a:latin typeface="+mn-lt"/>
                <a:ea typeface="+mn-ea"/>
                <a:cs typeface="+mn-cs"/>
              </a:rPr>
              <a:t>If it is to qualify for IP protection.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Products and services must contain enough features to improve the way they are used: </a:t>
            </a:r>
            <a:r>
              <a:rPr lang="en-US" sz="1200" kern="1200" dirty="0">
                <a:solidFill>
                  <a:schemeClr val="tx1"/>
                </a:solidFill>
                <a:effectLst/>
                <a:latin typeface="+mn-lt"/>
                <a:ea typeface="+mn-ea"/>
                <a:cs typeface="+mn-cs"/>
              </a:rPr>
              <a:t>Ensure that products and services contain enough features to significantly improve the way they are used by others with the intention of solving a problem.</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When Jeffrey Percival and his research team developed the Star Tracker 5000 (a device that determines a space rocket’s altitude and tracks stars) it was not original enough, as it was formed using standard components. </a:t>
            </a:r>
          </a:p>
          <a:p>
            <a:pPr marL="228600" lvl="0" indent="-228600">
              <a:buAutoNum type="alphaLcPeriod"/>
            </a:pPr>
            <a:r>
              <a:rPr lang="en-US" sz="1200" kern="1200" dirty="0">
                <a:solidFill>
                  <a:schemeClr val="tx1"/>
                </a:solidFill>
                <a:effectLst/>
                <a:latin typeface="+mn-lt"/>
                <a:ea typeface="+mn-ea"/>
                <a:cs typeface="+mn-cs"/>
              </a:rPr>
              <a:t>To make his product more original, Percival added an algorithm that rapidly transmits digitized images. </a:t>
            </a:r>
          </a:p>
          <a:p>
            <a:pPr marL="228600" lvl="0" indent="-228600">
              <a:buAutoNum type="alphaLcPeriod"/>
            </a:pPr>
            <a:r>
              <a:rPr lang="en-US" sz="1200" kern="1200" dirty="0">
                <a:solidFill>
                  <a:schemeClr val="tx1"/>
                </a:solidFill>
                <a:effectLst/>
                <a:latin typeface="+mn-lt"/>
                <a:ea typeface="+mn-ea"/>
                <a:cs typeface="+mn-cs"/>
              </a:rPr>
              <a:t>By enhancing the features of the product, Percival was able to license it to NASA for its space missions.</a:t>
            </a:r>
            <a:endParaRPr lang="en-IN" sz="1200" kern="1200" dirty="0">
              <a:solidFill>
                <a:schemeClr val="tx1"/>
              </a:solidFill>
              <a:effectLst/>
              <a:latin typeface="+mn-lt"/>
              <a:ea typeface="+mn-ea"/>
              <a:cs typeface="+mn-cs"/>
            </a:endParaRPr>
          </a:p>
          <a:p>
            <a:r>
              <a:rPr lang="en-US" dirty="0"/>
              <a:t> </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3022760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14.6 </a:t>
            </a:r>
            <a:r>
              <a:rPr lang="en-US" sz="1200" kern="1200" dirty="0">
                <a:solidFill>
                  <a:schemeClr val="tx1"/>
                </a:solidFill>
                <a:effectLst/>
                <a:latin typeface="+mn-lt"/>
                <a:ea typeface="+mn-ea"/>
                <a:cs typeface="+mn-cs"/>
              </a:rPr>
              <a:t>Describe the common IP traps experienced by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best to make formal agreements regarding IP ownership: </a:t>
            </a:r>
            <a:r>
              <a:rPr lang="en-US" sz="1200" kern="1200" dirty="0">
                <a:solidFill>
                  <a:schemeClr val="tx1"/>
                </a:solidFill>
                <a:effectLst/>
                <a:latin typeface="+mn-lt"/>
                <a:ea typeface="+mn-ea"/>
                <a:cs typeface="+mn-cs"/>
              </a:rPr>
              <a:t>Prior to any further development to decide who owns and controls the innovation, and who doesn’t.</a:t>
            </a:r>
            <a:endParaRPr lang="en-IN" sz="1200" kern="1200" dirty="0">
              <a:solidFill>
                <a:schemeClr val="tx1"/>
              </a:solidFill>
              <a:effectLst/>
              <a:latin typeface="+mn-lt"/>
              <a:ea typeface="+mn-ea"/>
              <a:cs typeface="+mn-cs"/>
            </a:endParaRPr>
          </a:p>
          <a:p>
            <a:r>
              <a:rPr lang="en-US" dirty="0"/>
              <a:t> </a:t>
            </a:r>
          </a:p>
          <a:p>
            <a:r>
              <a:rPr lang="en-US" dirty="0"/>
              <a:t>Ownership can even vest in people you haven’t paid, people you have paid but who haven’t signed a formal assignment of </a:t>
            </a:r>
            <a:r>
              <a:rPr lang="en-US" dirty="0" smtClean="0"/>
              <a:t>ownership: </a:t>
            </a:r>
            <a:r>
              <a:rPr lang="en-US" sz="1200" kern="1200" dirty="0">
                <a:solidFill>
                  <a:schemeClr val="tx1"/>
                </a:solidFill>
                <a:effectLst/>
                <a:latin typeface="+mn-lt"/>
                <a:ea typeface="+mn-ea"/>
                <a:cs typeface="+mn-cs"/>
              </a:rPr>
              <a:t>Or people who have otherwise made a valuable contribution to the innovation.</a:t>
            </a:r>
            <a:r>
              <a:rPr lang="en-US" dirty="0"/>
              <a:t> </a:t>
            </a:r>
          </a:p>
          <a:p>
            <a:pPr marL="228600" lvl="0" indent="-228600">
              <a:buAutoNum type="alphaLcPeriod"/>
            </a:pPr>
            <a:r>
              <a:rPr lang="en-US" sz="1200" kern="1200" dirty="0">
                <a:solidFill>
                  <a:schemeClr val="tx1"/>
                </a:solidFill>
                <a:effectLst/>
                <a:latin typeface="+mn-lt"/>
                <a:ea typeface="+mn-ea"/>
                <a:cs typeface="+mn-cs"/>
              </a:rPr>
              <a:t>For example, InBae Yoon invented a medical device used to withdraw fluid from a body cavity called the trocar, which he subsequently licensed to a larger organization. </a:t>
            </a:r>
          </a:p>
          <a:p>
            <a:pPr marL="228600" lvl="0" indent="-228600">
              <a:buAutoNum type="alphaLcPeriod"/>
            </a:pPr>
            <a:r>
              <a:rPr lang="en-US" sz="1200" kern="1200" dirty="0">
                <a:solidFill>
                  <a:schemeClr val="tx1"/>
                </a:solidFill>
                <a:effectLst/>
                <a:latin typeface="+mn-lt"/>
                <a:ea typeface="+mn-ea"/>
                <a:cs typeface="+mn-cs"/>
              </a:rPr>
              <a:t>However, Yoon had originally collaborated with electronic technician Young Jae Choi to create the product. </a:t>
            </a:r>
          </a:p>
          <a:p>
            <a:pPr marL="228600" lvl="0" indent="-228600">
              <a:buAutoNum type="alphaLcPeriod"/>
            </a:pPr>
            <a:r>
              <a:rPr lang="en-US" sz="1200" kern="1200" dirty="0">
                <a:solidFill>
                  <a:schemeClr val="tx1"/>
                </a:solidFill>
                <a:effectLst/>
                <a:latin typeface="+mn-lt"/>
                <a:ea typeface="+mn-ea"/>
                <a:cs typeface="+mn-cs"/>
              </a:rPr>
              <a:t>Yoon failed to pay Choi for his work or obtain an assignment of his rights. </a:t>
            </a:r>
          </a:p>
          <a:p>
            <a:pPr marL="228600" lvl="0" indent="-228600">
              <a:buAutoNum type="alphaLcPeriod"/>
            </a:pPr>
            <a:r>
              <a:rPr lang="en-US" sz="1200" kern="1200" dirty="0">
                <a:solidFill>
                  <a:schemeClr val="tx1"/>
                </a:solidFill>
                <a:effectLst/>
                <a:latin typeface="+mn-lt"/>
                <a:ea typeface="+mn-ea"/>
                <a:cs typeface="+mn-cs"/>
              </a:rPr>
              <a:t>A rival competitor discovered the technician’s involvement a few years later, amended the patent to assign him partial ownership, and won a court case to secure a separate licensing agreement with Choi to allow them to use the product.</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8038622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14.6 </a:t>
            </a:r>
            <a:r>
              <a:rPr lang="en-US" sz="1200" kern="1200" dirty="0">
                <a:solidFill>
                  <a:schemeClr val="tx1"/>
                </a:solidFill>
                <a:effectLst/>
                <a:latin typeface="+mn-lt"/>
                <a:ea typeface="+mn-ea"/>
                <a:cs typeface="+mn-cs"/>
              </a:rPr>
              <a:t>Describe the common IP traps experienced by entrepreneurs.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Entrepreneurs hoping to sell in different territories need to get the right legal advice: </a:t>
            </a:r>
            <a:r>
              <a:rPr lang="en-US" sz="1200" kern="1200" dirty="0">
                <a:solidFill>
                  <a:schemeClr val="tx1"/>
                </a:solidFill>
                <a:effectLst/>
                <a:latin typeface="+mn-lt"/>
                <a:ea typeface="+mn-ea"/>
                <a:cs typeface="+mn-cs"/>
              </a:rPr>
              <a:t>And carry out due diligence before even starting their business, in order to understand how to navigate any obstacles up front. </a:t>
            </a:r>
            <a:endParaRPr lang="en-IN" sz="1200" kern="1200" dirty="0">
              <a:solidFill>
                <a:schemeClr val="tx1"/>
              </a:solidFill>
              <a:effectLst/>
              <a:latin typeface="+mn-lt"/>
              <a:ea typeface="+mn-ea"/>
              <a:cs typeface="+mn-cs"/>
            </a:endParaRPr>
          </a:p>
          <a:p>
            <a:endParaRPr lang="en-US" dirty="0"/>
          </a:p>
          <a:p>
            <a:r>
              <a:rPr lang="en-US" dirty="0"/>
              <a:t>They can face some serious legal problems along the way if they fail to do so: </a:t>
            </a:r>
          </a:p>
          <a:p>
            <a:pPr marL="228600" lvl="0" indent="-228600">
              <a:buAutoNum type="alphaLcPeriod"/>
            </a:pPr>
            <a:r>
              <a:rPr lang="en-US" sz="1200" kern="1200" dirty="0">
                <a:solidFill>
                  <a:schemeClr val="tx1"/>
                </a:solidFill>
                <a:effectLst/>
                <a:latin typeface="+mn-lt"/>
                <a:ea typeface="+mn-ea"/>
                <a:cs typeface="+mn-cs"/>
              </a:rPr>
              <a:t>For example, in China, Apple Inc. lost a court battle with Chinese technology firm Proview International Holdings, which claimed it owned the iPad trademark in the Chinese market.</a:t>
            </a:r>
          </a:p>
          <a:p>
            <a:pPr marL="228600" lvl="0" indent="-228600">
              <a:buAutoNum type="alphaLcPeriod"/>
            </a:pPr>
            <a:r>
              <a:rPr lang="en-US" sz="1200" kern="1200" dirty="0">
                <a:solidFill>
                  <a:schemeClr val="tx1"/>
                </a:solidFill>
                <a:effectLst/>
                <a:latin typeface="+mn-lt"/>
                <a:ea typeface="+mn-ea"/>
                <a:cs typeface="+mn-cs"/>
              </a:rPr>
              <a:t>The case seriously threatened Apple’s ability to sell the iPad in China. </a:t>
            </a:r>
          </a:p>
          <a:p>
            <a:pPr marL="228600" lvl="0" indent="-228600">
              <a:buAutoNum type="alphaLcPeriod"/>
            </a:pPr>
            <a:r>
              <a:rPr lang="en-US" sz="1200" kern="1200" dirty="0">
                <a:solidFill>
                  <a:schemeClr val="tx1"/>
                </a:solidFill>
                <a:effectLst/>
                <a:latin typeface="+mn-lt"/>
                <a:ea typeface="+mn-ea"/>
                <a:cs typeface="+mn-cs"/>
              </a:rPr>
              <a:t>Apple finally agreed to pay $60 million in 2012 to settle the two-year dispute.</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2558245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There’s more to the hiring process than interviewing and selecting: </a:t>
            </a:r>
            <a:r>
              <a:rPr lang="en-US" sz="1200" kern="1200" dirty="0">
                <a:solidFill>
                  <a:schemeClr val="tx1"/>
                </a:solidFill>
                <a:effectLst/>
                <a:latin typeface="+mn-lt"/>
                <a:ea typeface="+mn-ea"/>
                <a:cs typeface="+mn-cs"/>
              </a:rPr>
              <a:t>The best person for the job.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need to understand labor laws: </a:t>
            </a:r>
            <a:r>
              <a:rPr lang="en-US" sz="1200" kern="1200" dirty="0">
                <a:solidFill>
                  <a:schemeClr val="tx1"/>
                </a:solidFill>
                <a:effectLst/>
                <a:latin typeface="+mn-lt"/>
                <a:ea typeface="+mn-ea"/>
                <a:cs typeface="+mn-cs"/>
              </a:rPr>
              <a:t>As an employer, you need to understand federal and state labor laws in order to protect both your business and your employees.</a:t>
            </a:r>
            <a:endParaRPr lang="en-IN" sz="1200" kern="1200" dirty="0">
              <a:solidFill>
                <a:schemeClr val="tx1"/>
              </a:solidFill>
              <a:effectLst/>
              <a:latin typeface="+mn-lt"/>
              <a:ea typeface="+mn-ea"/>
              <a:cs typeface="+mn-cs"/>
            </a:endParaRP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598463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a:solidFill>
                  <a:schemeClr val="tx1"/>
                </a:solidFill>
                <a:effectLst/>
                <a:latin typeface="+mn-lt"/>
                <a:ea typeface="+mn-ea"/>
                <a:cs typeface="+mn-cs"/>
              </a:rPr>
              <a:t>Define 14.7 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Federal </a:t>
            </a:r>
            <a:r>
              <a:rPr lang="en-US" dirty="0"/>
              <a:t>laws prohibit discrimination: </a:t>
            </a:r>
            <a:r>
              <a:rPr lang="en-US" sz="1200" kern="1200" dirty="0">
                <a:solidFill>
                  <a:schemeClr val="tx1"/>
                </a:solidFill>
                <a:effectLst/>
                <a:latin typeface="+mn-lt"/>
                <a:ea typeface="+mn-ea"/>
                <a:cs typeface="+mn-cs"/>
              </a:rPr>
              <a:t>Employers in the U.S. need know that federal laws prohibit discriminating against employees on the basis of race, sex, creed, religion, color, national origin, or age. </a:t>
            </a:r>
            <a:endParaRPr lang="en-IN" sz="1200" kern="1200" dirty="0">
              <a:solidFill>
                <a:schemeClr val="tx1"/>
              </a:solidFill>
              <a:effectLst/>
              <a:latin typeface="+mn-lt"/>
              <a:ea typeface="+mn-ea"/>
              <a:cs typeface="+mn-cs"/>
            </a:endParaRPr>
          </a:p>
          <a:p>
            <a:endParaRPr lang="en-US" dirty="0"/>
          </a:p>
          <a:p>
            <a:r>
              <a:rPr lang="en-US" dirty="0"/>
              <a:t>Workers with disabilities are also protected: </a:t>
            </a:r>
            <a:r>
              <a:rPr lang="en-US" sz="1200" kern="1200" dirty="0">
                <a:solidFill>
                  <a:schemeClr val="tx1"/>
                </a:solidFill>
                <a:effectLst/>
                <a:latin typeface="+mn-lt"/>
                <a:ea typeface="+mn-ea"/>
                <a:cs typeface="+mn-cs"/>
              </a:rPr>
              <a:t>Though employers can refuse to hire on the basis of a disability if it prevents the worker from fulfilling job tasks.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discrimination with regard to sexual orientation: </a:t>
            </a:r>
            <a:r>
              <a:rPr lang="en-US" sz="1200" kern="1200" dirty="0">
                <a:solidFill>
                  <a:schemeClr val="tx1"/>
                </a:solidFill>
                <a:effectLst/>
                <a:latin typeface="+mn-lt"/>
                <a:ea typeface="+mn-ea"/>
                <a:cs typeface="+mn-cs"/>
              </a:rPr>
              <a:t>Some states forbid discrimination on the basis of sexual orientation.</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The global rights index provided by the International Trade Union Confederation (ITUC) shows that while Austria, Finland, Netherlands, Norway, and Uruguay score the highest for equality at work, the level of inequality in other countries is rising. </a:t>
            </a:r>
          </a:p>
          <a:p>
            <a:pPr marL="228600" lvl="0" indent="-228600">
              <a:buAutoNum type="alphaLcPeriod"/>
            </a:pPr>
            <a:r>
              <a:rPr lang="en-US" sz="1200" kern="1200" dirty="0">
                <a:solidFill>
                  <a:schemeClr val="tx1"/>
                </a:solidFill>
                <a:effectLst/>
                <a:latin typeface="+mn-lt"/>
                <a:ea typeface="+mn-ea"/>
                <a:cs typeface="+mn-cs"/>
              </a:rPr>
              <a:t>It showed that countries like China, Belarus, Egypt, Colombia, and Saudi Arabia are among the worst for equal opportunities and workers’ rights.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739448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Get an EIN number: </a:t>
            </a:r>
            <a:r>
              <a:rPr lang="en-US" sz="1200" kern="1200" dirty="0" smtClean="0">
                <a:solidFill>
                  <a:schemeClr val="tx1"/>
                </a:solidFill>
                <a:effectLst/>
                <a:latin typeface="+mn-lt"/>
                <a:ea typeface="+mn-ea"/>
                <a:cs typeface="+mn-cs"/>
              </a:rPr>
              <a:t>Before you hire your first employee, make sure you get an employer identification number (EIN). </a:t>
            </a:r>
            <a:endParaRPr lang="en-IN" sz="1200" kern="1200" dirty="0" smtClean="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will need to use this on documents and tax </a:t>
            </a:r>
            <a:r>
              <a:rPr lang="en-US" dirty="0" smtClean="0"/>
              <a:t>returns</a:t>
            </a:r>
            <a:r>
              <a:rPr lang="en-US" baseline="0" dirty="0" smtClean="0"/>
              <a:t> f</a:t>
            </a:r>
            <a:r>
              <a:rPr lang="en-US" sz="1200" kern="1200" dirty="0" smtClean="0">
                <a:solidFill>
                  <a:schemeClr val="tx1"/>
                </a:solidFill>
                <a:effectLst/>
                <a:latin typeface="+mn-lt"/>
                <a:ea typeface="+mn-ea"/>
                <a:cs typeface="+mn-cs"/>
              </a:rPr>
              <a:t>or </a:t>
            </a:r>
            <a:r>
              <a:rPr lang="en-US" sz="1200" kern="1200" dirty="0">
                <a:solidFill>
                  <a:schemeClr val="tx1"/>
                </a:solidFill>
                <a:effectLst/>
                <a:latin typeface="+mn-lt"/>
                <a:ea typeface="+mn-ea"/>
                <a:cs typeface="+mn-cs"/>
              </a:rPr>
              <a:t>the IRS; it is also necessary when reporting employee information to state agencies. </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also a requirement to register your newly hired employee with your state </a:t>
            </a:r>
            <a:r>
              <a:rPr lang="en-US" dirty="0" smtClean="0"/>
              <a:t>directory</a:t>
            </a:r>
            <a:r>
              <a:rPr lang="en-US" baseline="0" dirty="0" smtClean="0"/>
              <a:t> w</a:t>
            </a:r>
            <a:r>
              <a:rPr lang="en-US" sz="1200" kern="1200" dirty="0" smtClean="0">
                <a:solidFill>
                  <a:schemeClr val="tx1"/>
                </a:solidFill>
                <a:effectLst/>
                <a:latin typeface="+mn-lt"/>
                <a:ea typeface="+mn-ea"/>
                <a:cs typeface="+mn-cs"/>
              </a:rPr>
              <a:t>ithin </a:t>
            </a:r>
            <a:r>
              <a:rPr lang="en-US" sz="1200" kern="1200" dirty="0">
                <a:solidFill>
                  <a:schemeClr val="tx1"/>
                </a:solidFill>
                <a:effectLst/>
                <a:latin typeface="+mn-lt"/>
                <a:ea typeface="+mn-ea"/>
                <a:cs typeface="+mn-cs"/>
              </a:rPr>
              <a:t>20 days of the hire date; it </a:t>
            </a:r>
            <a:r>
              <a:rPr lang="en-US" sz="1200" kern="1200" dirty="0" smtClean="0">
                <a:solidFill>
                  <a:schemeClr val="tx1"/>
                </a:solidFill>
                <a:effectLst/>
                <a:latin typeface="+mn-lt"/>
                <a:ea typeface="+mn-ea"/>
                <a:cs typeface="+mn-cs"/>
              </a:rPr>
              <a:t>is a </a:t>
            </a:r>
            <a:r>
              <a:rPr lang="en-US" sz="1200" kern="1200" dirty="0">
                <a:solidFill>
                  <a:schemeClr val="tx1"/>
                </a:solidFill>
                <a:effectLst/>
                <a:latin typeface="+mn-lt"/>
                <a:ea typeface="+mn-ea"/>
                <a:cs typeface="+mn-cs"/>
              </a:rPr>
              <a:t>regulatory requirement.</a:t>
            </a:r>
            <a:endParaRPr lang="en-IN" sz="1200" kern="1200" dirty="0">
              <a:solidFill>
                <a:schemeClr val="tx1"/>
              </a:solidFill>
              <a:effectLst/>
              <a:latin typeface="+mn-lt"/>
              <a:ea typeface="+mn-ea"/>
              <a:cs typeface="+mn-cs"/>
            </a:endParaRPr>
          </a:p>
          <a:p>
            <a:r>
              <a:rPr lang="en-US" dirty="0"/>
              <a:t> </a:t>
            </a:r>
            <a:endParaRPr lang="en-IN"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206419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Register with your state’s labor department to pay unemployment compensation taxes: </a:t>
            </a:r>
            <a:r>
              <a:rPr lang="en-US" sz="1200" kern="1200" dirty="0">
                <a:solidFill>
                  <a:schemeClr val="tx1"/>
                </a:solidFill>
                <a:effectLst/>
                <a:latin typeface="+mn-lt"/>
                <a:ea typeface="+mn-ea"/>
                <a:cs typeface="+mn-cs"/>
              </a:rPr>
              <a:t>Which provide temporary relief to employees who lose their jobs.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business size, most states will require you to register for workers’ compensation </a:t>
            </a:r>
            <a:r>
              <a:rPr lang="en-US" dirty="0" smtClean="0"/>
              <a:t>insurance </a:t>
            </a:r>
            <a:r>
              <a:rPr lang="en-US" sz="1200" kern="1200" dirty="0">
                <a:solidFill>
                  <a:schemeClr val="tx1"/>
                </a:solidFill>
                <a:effectLst/>
                <a:latin typeface="+mn-lt"/>
                <a:ea typeface="+mn-ea"/>
                <a:cs typeface="+mn-cs"/>
              </a:rPr>
              <a:t>to protect against any work-related injuries </a:t>
            </a:r>
            <a:r>
              <a:rPr lang="en-US" sz="1200" kern="1200" dirty="0" smtClean="0">
                <a:solidFill>
                  <a:schemeClr val="tx1"/>
                </a:solidFill>
                <a:effectLst/>
                <a:latin typeface="+mn-lt"/>
                <a:ea typeface="+mn-ea"/>
                <a:cs typeface="+mn-cs"/>
              </a:rPr>
              <a:t>(some </a:t>
            </a:r>
            <a:r>
              <a:rPr lang="en-US" sz="1200" kern="1200" dirty="0">
                <a:solidFill>
                  <a:schemeClr val="tx1"/>
                </a:solidFill>
                <a:effectLst/>
                <a:latin typeface="+mn-lt"/>
                <a:ea typeface="+mn-ea"/>
                <a:cs typeface="+mn-cs"/>
              </a:rPr>
              <a:t>states make exceptions for very small businesses).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26</a:t>
            </a:fld>
            <a:endParaRPr lang="en-US" dirty="0"/>
          </a:p>
        </p:txBody>
      </p:sp>
    </p:spTree>
    <p:extLst>
      <p:ext uri="{BB962C8B-B14F-4D97-AF65-F5344CB8AC3E}">
        <p14:creationId xmlns:p14="http://schemas.microsoft.com/office/powerpoint/2010/main" val="107647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Set up personnel files containing important documents for each employee: </a:t>
            </a:r>
            <a:r>
              <a:rPr lang="en-US" sz="1200" kern="1200" dirty="0">
                <a:solidFill>
                  <a:schemeClr val="tx1"/>
                </a:solidFill>
                <a:effectLst/>
                <a:latin typeface="+mn-lt"/>
                <a:ea typeface="+mn-ea"/>
                <a:cs typeface="+mn-cs"/>
              </a:rPr>
              <a:t>Make sure you set up personnel files containing important documents for each employee that you hire.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employee must fill out a W-4 form: </a:t>
            </a:r>
            <a:r>
              <a:rPr lang="en-US" sz="1200" kern="1200" dirty="0">
                <a:solidFill>
                  <a:schemeClr val="tx1"/>
                </a:solidFill>
                <a:effectLst/>
                <a:latin typeface="+mn-lt"/>
                <a:ea typeface="+mn-ea"/>
                <a:cs typeface="+mn-cs"/>
              </a:rPr>
              <a:t>That lets you, as the employer, know how much money to withhold from their paychecks for federal tax purposes.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You can ask employees to fill out this form every year if they wish to change the withholding amount.</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Form 1-9 needs to be completed within three days: </a:t>
            </a:r>
            <a:r>
              <a:rPr lang="en-US" sz="1200" kern="1200" dirty="0">
                <a:solidFill>
                  <a:schemeClr val="tx1"/>
                </a:solidFill>
                <a:effectLst/>
                <a:latin typeface="+mn-lt"/>
                <a:ea typeface="+mn-ea"/>
                <a:cs typeface="+mn-cs"/>
              </a:rPr>
              <a:t>You need to complete this within three days of hiring your new employee; this requires employers to verify the new employee’s eligibility to work in the U.S.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must also file IRS Form 940 every year: </a:t>
            </a:r>
            <a:r>
              <a:rPr lang="en-US" sz="1200" kern="1200" dirty="0">
                <a:solidFill>
                  <a:schemeClr val="tx1"/>
                </a:solidFill>
                <a:effectLst/>
                <a:latin typeface="+mn-lt"/>
                <a:ea typeface="+mn-ea"/>
                <a:cs typeface="+mn-cs"/>
              </a:rPr>
              <a:t>In addition, you must file IRS Form 940 every year to report federal unemployment tax, which provides payment of unemployment compensation to employees who have lost their jobs.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27</a:t>
            </a:fld>
            <a:endParaRPr lang="en-US" dirty="0"/>
          </a:p>
        </p:txBody>
      </p:sp>
    </p:spTree>
    <p:extLst>
      <p:ext uri="{BB962C8B-B14F-4D97-AF65-F5344CB8AC3E}">
        <p14:creationId xmlns:p14="http://schemas.microsoft.com/office/powerpoint/2010/main" val="31112585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need to decide the benefits you plan to provide your employees: </a:t>
            </a:r>
            <a:r>
              <a:rPr lang="en-US" sz="1200" kern="1200" dirty="0">
                <a:solidFill>
                  <a:schemeClr val="tx1"/>
                </a:solidFill>
                <a:effectLst/>
                <a:latin typeface="+mn-lt"/>
                <a:ea typeface="+mn-ea"/>
                <a:cs typeface="+mn-cs"/>
              </a:rPr>
              <a:t>As an employer, you will need to decide what sorts of benefits you plan to provide your employees.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law requires you to pay and withhold Social Security taxes: </a:t>
            </a:r>
            <a:r>
              <a:rPr lang="en-US" sz="1200" kern="1200" dirty="0">
                <a:solidFill>
                  <a:schemeClr val="tx1"/>
                </a:solidFill>
                <a:effectLst/>
                <a:latin typeface="+mn-lt"/>
                <a:ea typeface="+mn-ea"/>
                <a:cs typeface="+mn-cs"/>
              </a:rPr>
              <a:t>The law requires you to pay and withhold Social Security taxes and an additional rate for Medicare and to pay for unemployment insurance.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must also provide family and medical leave and health insurance: </a:t>
            </a:r>
            <a:r>
              <a:rPr lang="en-US" sz="1200" kern="1200" dirty="0">
                <a:solidFill>
                  <a:schemeClr val="tx1"/>
                </a:solidFill>
                <a:effectLst/>
                <a:latin typeface="+mn-lt"/>
                <a:ea typeface="+mn-ea"/>
                <a:cs typeface="+mn-cs"/>
              </a:rPr>
              <a:t>For businesses with over 50 employees, you must also provide family and medical leave and health insurance.</a:t>
            </a:r>
          </a:p>
          <a:p>
            <a:pPr marL="228600" lvl="0" indent="-228600">
              <a:buAutoNum type="alphaLcPeriod"/>
            </a:pPr>
            <a:r>
              <a:rPr lang="en-US" sz="1200" kern="1200" dirty="0">
                <a:solidFill>
                  <a:schemeClr val="tx1"/>
                </a:solidFill>
                <a:effectLst/>
                <a:latin typeface="+mn-lt"/>
                <a:ea typeface="+mn-ea"/>
                <a:cs typeface="+mn-cs"/>
              </a:rPr>
              <a:t>In some states, employers must give a certain number of paid sick days. </a:t>
            </a:r>
          </a:p>
          <a:p>
            <a:pPr marL="228600" lvl="0" indent="-228600">
              <a:buAutoNum type="alphaLcPeriod"/>
            </a:pPr>
            <a:r>
              <a:rPr lang="en-US" sz="1200" kern="1200" dirty="0">
                <a:solidFill>
                  <a:schemeClr val="tx1"/>
                </a:solidFill>
                <a:effectLst/>
                <a:latin typeface="+mn-lt"/>
                <a:ea typeface="+mn-ea"/>
                <a:cs typeface="+mn-cs"/>
              </a:rPr>
              <a:t>You are not required by law to provide life insurance, retirement plans, or regular vacation leave; but by offering a competitive benefits program, you will have a better chance of attracting high-caliber employees.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Optional benefits are subject to regulations: </a:t>
            </a:r>
            <a:r>
              <a:rPr lang="en-US" sz="1200" kern="1200" dirty="0">
                <a:solidFill>
                  <a:schemeClr val="tx1"/>
                </a:solidFill>
                <a:effectLst/>
                <a:latin typeface="+mn-lt"/>
                <a:ea typeface="+mn-ea"/>
                <a:cs typeface="+mn-cs"/>
              </a:rPr>
              <a:t>If you choose to provide these optional benefits, be aware that they are subject to many regulations; consultation with an accountant experienced in such benefits is a worthwhile investment.</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28</a:t>
            </a:fld>
            <a:endParaRPr lang="en-US" dirty="0"/>
          </a:p>
        </p:txBody>
      </p:sp>
    </p:spTree>
    <p:extLst>
      <p:ext uri="{BB962C8B-B14F-4D97-AF65-F5344CB8AC3E}">
        <p14:creationId xmlns:p14="http://schemas.microsoft.com/office/powerpoint/2010/main" val="8910224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Employers must maintain a safe and healthy workplace environment: </a:t>
            </a:r>
            <a:r>
              <a:rPr lang="en-US" sz="1200" kern="1200" dirty="0">
                <a:solidFill>
                  <a:schemeClr val="tx1"/>
                </a:solidFill>
                <a:effectLst/>
                <a:latin typeface="+mn-lt"/>
                <a:ea typeface="+mn-ea"/>
                <a:cs typeface="+mn-cs"/>
              </a:rPr>
              <a:t>All employers have a responsibility to their employees to maintain a safe and healthy workplace environment.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means training employees to do their jobs safely: </a:t>
            </a:r>
            <a:r>
              <a:rPr lang="en-US" sz="1200" kern="1200" dirty="0">
                <a:solidFill>
                  <a:schemeClr val="tx1"/>
                </a:solidFill>
                <a:effectLst/>
                <a:latin typeface="+mn-lt"/>
                <a:ea typeface="+mn-ea"/>
                <a:cs typeface="+mn-cs"/>
              </a:rPr>
              <a:t>Ensuring the workplace is free from hazards, maintaining safety records, and reporting any serious accidents at work to government administrators.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Have provisions such as medical treatment in place: </a:t>
            </a:r>
            <a:r>
              <a:rPr lang="en-US" sz="1200" kern="1200" dirty="0">
                <a:solidFill>
                  <a:schemeClr val="tx1"/>
                </a:solidFill>
                <a:effectLst/>
                <a:latin typeface="+mn-lt"/>
                <a:ea typeface="+mn-ea"/>
                <a:cs typeface="+mn-cs"/>
              </a:rPr>
              <a:t>You should also have provisions in place such as medical treatment and rehabilitation services to support employees who are injured on the job.</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To give your new employee what your business is about, it is useful to include a bit about the company background, its mission statement, position in the market, and who its customers are.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Maintaining records, filing tax </a:t>
            </a:r>
            <a:r>
              <a:rPr lang="en-US" dirty="0" smtClean="0"/>
              <a:t>returns, </a:t>
            </a:r>
            <a:r>
              <a:rPr lang="en-US" dirty="0"/>
              <a:t>etc. go a long way: </a:t>
            </a:r>
            <a:r>
              <a:rPr lang="en-US" sz="1200" kern="1200" dirty="0">
                <a:solidFill>
                  <a:schemeClr val="tx1"/>
                </a:solidFill>
                <a:effectLst/>
                <a:latin typeface="+mn-lt"/>
                <a:ea typeface="+mn-ea"/>
                <a:cs typeface="+mn-cs"/>
              </a:rPr>
              <a:t>Maintaining payroll records, filing tax returns on time, keeping your employees informed, and ensuring you are up to speed with federal reporting requirements go a long way toward running an efficient business.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29</a:t>
            </a:fld>
            <a:endParaRPr lang="en-US" dirty="0"/>
          </a:p>
        </p:txBody>
      </p:sp>
    </p:spTree>
    <p:extLst>
      <p:ext uri="{BB962C8B-B14F-4D97-AF65-F5344CB8AC3E}">
        <p14:creationId xmlns:p14="http://schemas.microsoft.com/office/powerpoint/2010/main" val="2816504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person who owns a business but has not formed a separate entity to run it: </a:t>
            </a:r>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sole proprietorship</a:t>
            </a:r>
            <a:r>
              <a:rPr lang="en-US" sz="1200" kern="1200" dirty="0">
                <a:solidFill>
                  <a:schemeClr val="tx1"/>
                </a:solidFill>
                <a:effectLst/>
                <a:latin typeface="+mn-lt"/>
                <a:ea typeface="+mn-ea"/>
                <a:cs typeface="+mn-cs"/>
              </a:rPr>
              <a:t> refers to a person who owns a business but has not formed a separate entity to run it.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business is completely managed and controlled by you: </a:t>
            </a:r>
            <a:r>
              <a:rPr lang="en-US" sz="1200" kern="1200" dirty="0">
                <a:solidFill>
                  <a:schemeClr val="tx1"/>
                </a:solidFill>
                <a:effectLst/>
                <a:latin typeface="+mn-lt"/>
                <a:ea typeface="+mn-ea"/>
                <a:cs typeface="+mn-cs"/>
              </a:rPr>
              <a:t>It means the business is completely managed and controlled by you, the owner, and that you are entitled to all the profits your business makes.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exposed to all the risks and liabilities: </a:t>
            </a:r>
            <a:r>
              <a:rPr lang="en-US" sz="1200" kern="1200" dirty="0">
                <a:solidFill>
                  <a:schemeClr val="tx1"/>
                </a:solidFill>
                <a:effectLst/>
                <a:latin typeface="+mn-lt"/>
                <a:ea typeface="+mn-ea"/>
                <a:cs typeface="+mn-cs"/>
              </a:rPr>
              <a:t>However, it also means you are personally exposed to all the risks and legal responsibilities or liabilities of the business.</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common choice of business structures: </a:t>
            </a:r>
            <a:r>
              <a:rPr lang="en-US" sz="1200" kern="1200" dirty="0">
                <a:solidFill>
                  <a:schemeClr val="tx1"/>
                </a:solidFill>
                <a:effectLst/>
                <a:latin typeface="+mn-lt"/>
                <a:ea typeface="+mn-ea"/>
                <a:cs typeface="+mn-cs"/>
              </a:rPr>
              <a:t>Sole proprietorship is the most common choice of business structures because many entrepreneurs are not well versed in the legalities.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eBay was a sole proprietorship owned by founder Pierre Omidyar for three years before he joined with other partners.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21674732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startups and small businesses use independent contractors: </a:t>
            </a:r>
            <a:r>
              <a:rPr lang="en-US" sz="1200" kern="1200" dirty="0">
                <a:solidFill>
                  <a:schemeClr val="tx1"/>
                </a:solidFill>
                <a:effectLst/>
                <a:latin typeface="+mn-lt"/>
                <a:ea typeface="+mn-ea"/>
                <a:cs typeface="+mn-cs"/>
              </a:rPr>
              <a:t>Because it saves money, they don’t require contributions toward health care, compensation insurance, or any other benefits.</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with independent contractors gives employers greater flexibility: In terms of </a:t>
            </a:r>
            <a:r>
              <a:rPr lang="en-US" sz="1200" kern="1200" dirty="0">
                <a:solidFill>
                  <a:schemeClr val="tx1"/>
                </a:solidFill>
                <a:effectLst/>
                <a:latin typeface="+mn-lt"/>
                <a:ea typeface="+mn-ea"/>
                <a:cs typeface="+mn-cs"/>
              </a:rPr>
              <a:t>flexibility in hiring and letting go of workers.</a:t>
            </a:r>
            <a:endParaRPr lang="en-IN" sz="1200" kern="1200" dirty="0">
              <a:solidFill>
                <a:schemeClr val="tx1"/>
              </a:solidFill>
              <a:effectLst/>
              <a:latin typeface="+mn-lt"/>
              <a:ea typeface="+mn-ea"/>
              <a:cs typeface="+mn-cs"/>
            </a:endParaRPr>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30</a:t>
            </a:fld>
            <a:endParaRPr lang="en-US" dirty="0"/>
          </a:p>
        </p:txBody>
      </p:sp>
    </p:spTree>
    <p:extLst>
      <p:ext uri="{BB962C8B-B14F-4D97-AF65-F5344CB8AC3E}">
        <p14:creationId xmlns:p14="http://schemas.microsoft.com/office/powerpoint/2010/main" val="26729260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can also be valuable cost savings in hiring contractors: </a:t>
            </a:r>
            <a:r>
              <a:rPr lang="en-US" sz="1200" kern="1200" dirty="0">
                <a:solidFill>
                  <a:schemeClr val="tx1"/>
                </a:solidFill>
                <a:effectLst/>
                <a:latin typeface="+mn-lt"/>
                <a:ea typeface="+mn-ea"/>
                <a:cs typeface="+mn-cs"/>
              </a:rPr>
              <a:t>Who are experts in their field and are ready to hit the ground running, which means saving time and money on training.</a:t>
            </a:r>
            <a:endParaRPr lang="en-IN" sz="1200" kern="1200" dirty="0">
              <a:solidFill>
                <a:schemeClr val="tx1"/>
              </a:solidFill>
              <a:effectLst/>
              <a:latin typeface="+mn-lt"/>
              <a:ea typeface="+mn-ea"/>
              <a:cs typeface="+mn-cs"/>
            </a:endParaRPr>
          </a:p>
          <a:p>
            <a:endParaRPr lang="en-US" dirty="0"/>
          </a:p>
          <a:p>
            <a:r>
              <a:rPr lang="en-US" dirty="0"/>
              <a:t>Misclassifying contractors and employees could have legal consequences: Which could be very costly.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most significant factor is the amount of control the employer has over the work being carried out: </a:t>
            </a:r>
            <a:r>
              <a:rPr lang="en-US" sz="1200" kern="1200" dirty="0">
                <a:solidFill>
                  <a:schemeClr val="tx1"/>
                </a:solidFill>
                <a:effectLst/>
                <a:latin typeface="+mn-lt"/>
                <a:ea typeface="+mn-ea"/>
                <a:cs typeface="+mn-cs"/>
              </a:rPr>
              <a:t>If you expect the person to show up at the same time every day and work a set period of hours, and closely oversee her duties, you will have hired an employee rather than retained a contractor.</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31</a:t>
            </a:fld>
            <a:endParaRPr lang="en-US" dirty="0"/>
          </a:p>
        </p:txBody>
      </p:sp>
    </p:spTree>
    <p:extLst>
      <p:ext uri="{BB962C8B-B14F-4D97-AF65-F5344CB8AC3E}">
        <p14:creationId xmlns:p14="http://schemas.microsoft.com/office/powerpoint/2010/main" val="1092775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sz="1200" kern="1200" dirty="0" smtClean="0">
                <a:solidFill>
                  <a:schemeClr val="tx1"/>
                </a:solidFill>
                <a:effectLst/>
                <a:latin typeface="+mn-lt"/>
                <a:ea typeface="+mn-ea"/>
                <a:cs typeface="+mn-cs"/>
              </a:rPr>
              <a:t>14.7 </a:t>
            </a:r>
            <a:r>
              <a:rPr lang="en-US" sz="1200" kern="1200" dirty="0">
                <a:solidFill>
                  <a:schemeClr val="tx1"/>
                </a:solidFill>
                <a:effectLst/>
                <a:latin typeface="+mn-lt"/>
                <a:ea typeface="+mn-ea"/>
                <a:cs typeface="+mn-cs"/>
              </a:rPr>
              <a:t>Explain the legal requirements of hiring employees.</a:t>
            </a:r>
            <a:endParaRPr lang="en-IN" sz="1200" kern="1200" dirty="0">
              <a:solidFill>
                <a:schemeClr val="tx1"/>
              </a:solidFill>
              <a:effectLst/>
              <a:latin typeface="+mn-lt"/>
              <a:ea typeface="+mn-ea"/>
              <a:cs typeface="+mn-cs"/>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startup’s need for employees outstrips the company’s ability to pay in </a:t>
            </a:r>
            <a:r>
              <a:rPr lang="en-US" dirty="0" smtClean="0"/>
              <a:t>cash</a:t>
            </a:r>
            <a:r>
              <a:rPr lang="en-US" baseline="0" dirty="0" smtClean="0"/>
              <a:t> for</a:t>
            </a:r>
            <a:r>
              <a:rPr lang="en-IN" sz="1200" kern="1200" dirty="0" smtClean="0">
                <a:solidFill>
                  <a:schemeClr val="tx1"/>
                </a:solidFill>
                <a:effectLst/>
                <a:latin typeface="+mn-lt"/>
                <a:ea typeface="+mn-ea"/>
                <a:cs typeface="+mn-cs"/>
              </a:rPr>
              <a:t> </a:t>
            </a:r>
            <a:r>
              <a:rPr lang="en-IN" sz="1200" kern="1200" dirty="0">
                <a:solidFill>
                  <a:schemeClr val="tx1"/>
                </a:solidFill>
                <a:effectLst/>
                <a:latin typeface="+mn-lt"/>
                <a:ea typeface="+mn-ea"/>
                <a:cs typeface="+mn-cs"/>
              </a:rPr>
              <a:t>additional employees.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Entrepreneurs often come up with alternative ways to compensate employees: </a:t>
            </a:r>
            <a:r>
              <a:rPr lang="en-US" sz="1200" kern="1200" dirty="0">
                <a:solidFill>
                  <a:schemeClr val="tx1"/>
                </a:solidFill>
                <a:effectLst/>
                <a:latin typeface="+mn-lt"/>
                <a:ea typeface="+mn-ea"/>
                <a:cs typeface="+mn-cs"/>
              </a:rPr>
              <a:t>When faced with this resource constraint, entrepreneurs often come up with alternative ways to compensate employees such as giving them flexible hours, additional days off, and small perks such as gift cards or a lunch paid for by the company.</a:t>
            </a:r>
            <a:endParaRPr lang="en-IN" sz="1200" kern="1200" dirty="0">
              <a:solidFill>
                <a:schemeClr val="tx1"/>
              </a:solidFill>
              <a:effectLst/>
              <a:latin typeface="+mn-lt"/>
              <a:ea typeface="+mn-ea"/>
              <a:cs typeface="+mn-cs"/>
            </a:endParaRPr>
          </a:p>
          <a:p>
            <a:endParaRPr lang="en-US" dirty="0" smtClean="0"/>
          </a:p>
          <a:p>
            <a:r>
              <a:rPr lang="en-US" dirty="0" smtClean="0"/>
              <a:t>Compensation in the form of equity: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Issuance of shares to employees and contractors risks noncompliance with securities laws. </a:t>
            </a:r>
            <a:endParaRPr lang="en-IN"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Although the workers are not investing cash in the business, their time and labor is considered an investment under the law, triggering the protection of securities regulation.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Income tax is triggered any time an individual receives any form of property in exchange for performing services, not just when he or she is paid in cash.</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If the shares are subject to a vesting schedule, the problem becomes magnified as the tax may not apply until the shares have vested.</a:t>
            </a: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There are tax techniques available to mitigate and eliminate this unwelcome tax issue, so be sure to consult competent tax professionals before agreeing to pay compensation in the form of equity.</a:t>
            </a:r>
            <a:endParaRPr lang="en-IN" sz="1200" kern="1200" dirty="0" smtClean="0">
              <a:solidFill>
                <a:schemeClr val="tx1"/>
              </a:solidFill>
              <a:effectLst/>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Unpaid Internships: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Overtime pay, and other protections to most workers; putting an intern to work in your business might require compliance with these requirements.</a:t>
            </a: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U.S. Department of Labor adopted a “primary beneficiary” test: </a:t>
            </a:r>
            <a:r>
              <a:rPr lang="en-US" sz="1200" kern="1200" dirty="0" smtClean="0">
                <a:solidFill>
                  <a:schemeClr val="tx1"/>
                </a:solidFill>
                <a:effectLst/>
                <a:latin typeface="+mn-lt"/>
                <a:ea typeface="+mn-ea"/>
                <a:cs typeface="+mn-cs"/>
              </a:rPr>
              <a:t>In 2018, the U.S. Department of Labor adopted a “primary beneficiary” test, allowing this practice if the benefits of the internship flow primarily to the intern and not to the employer.</a:t>
            </a: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Department of Labor has published a list of seven factors it will consider in determining the “</a:t>
            </a:r>
            <a:r>
              <a:rPr lang="en-US" smtClean="0"/>
              <a:t>primary beneficiary,” i</a:t>
            </a:r>
            <a:r>
              <a:rPr lang="en-US" sz="1200" kern="1200" smtClean="0">
                <a:solidFill>
                  <a:schemeClr val="tx1"/>
                </a:solidFill>
                <a:effectLst/>
                <a:latin typeface="+mn-lt"/>
                <a:ea typeface="+mn-ea"/>
                <a:cs typeface="+mn-cs"/>
              </a:rPr>
              <a:t>ncluding </a:t>
            </a:r>
            <a:r>
              <a:rPr lang="en-US" sz="1200" kern="1200" dirty="0" smtClean="0">
                <a:solidFill>
                  <a:schemeClr val="tx1"/>
                </a:solidFill>
                <a:effectLst/>
                <a:latin typeface="+mn-lt"/>
                <a:ea typeface="+mn-ea"/>
                <a:cs typeface="+mn-cs"/>
              </a:rPr>
              <a:t>whether the internship is tied to the intern’s formal education program and the extent to which the intern’s work complements, rather than displaces, the work of paid employees.</a:t>
            </a:r>
            <a:endParaRPr lang="en-IN" sz="1200" kern="1200" dirty="0" smtClean="0">
              <a:solidFill>
                <a:schemeClr val="tx1"/>
              </a:solidFill>
              <a:effectLst/>
              <a:latin typeface="+mn-lt"/>
              <a:ea typeface="+mn-ea"/>
              <a:cs typeface="+mn-cs"/>
            </a:endParaRPr>
          </a:p>
          <a:p>
            <a:pPr lvl="0"/>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32</a:t>
            </a:fld>
            <a:endParaRPr lang="en-US" dirty="0"/>
          </a:p>
        </p:txBody>
      </p:sp>
    </p:spTree>
    <p:extLst>
      <p:ext uri="{BB962C8B-B14F-4D97-AF65-F5344CB8AC3E}">
        <p14:creationId xmlns:p14="http://schemas.microsoft.com/office/powerpoint/2010/main" val="313568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two or more people who manage and share in the profits and losses: </a:t>
            </a:r>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general partnership</a:t>
            </a:r>
            <a:r>
              <a:rPr lang="en-US" sz="1200" kern="1200" dirty="0">
                <a:solidFill>
                  <a:schemeClr val="tx1"/>
                </a:solidFill>
                <a:effectLst/>
                <a:latin typeface="+mn-lt"/>
                <a:ea typeface="+mn-ea"/>
                <a:cs typeface="+mn-cs"/>
              </a:rPr>
              <a:t> involves two or more people who have made a decision to manage and share in the profits and losses of a business.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Taxes are paid at your personal income tax rates: </a:t>
            </a:r>
            <a:r>
              <a:rPr lang="en-US" sz="1200" kern="1200" dirty="0">
                <a:solidFill>
                  <a:schemeClr val="tx1"/>
                </a:solidFill>
                <a:effectLst/>
                <a:latin typeface="+mn-lt"/>
                <a:ea typeface="+mn-ea"/>
                <a:cs typeface="+mn-cs"/>
              </a:rPr>
              <a:t>As each partner reports profits and losses on individual tax returns rather than the corporate level, a process called pass-through taxation, taxes are also paid at your personal income tax rates (after the previously mentioned 20% deduction).</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partner is still personally liable for the company’s financial obligations: </a:t>
            </a:r>
            <a:r>
              <a:rPr lang="en-US" sz="1200" kern="1200" dirty="0">
                <a:solidFill>
                  <a:schemeClr val="tx1"/>
                </a:solidFill>
                <a:effectLst/>
                <a:latin typeface="+mn-lt"/>
                <a:ea typeface="+mn-ea"/>
                <a:cs typeface="+mn-cs"/>
              </a:rPr>
              <a:t>Running the business with a partner can be a great asset, but like the sole proprietorship legal structure, in a general partnership each partner is still personally liable for the company’s financial obligations.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This means that if one partner is responsible for running the company into the ground, the other partner will still be liable. </a:t>
            </a:r>
          </a:p>
          <a:p>
            <a:pPr marL="228600" lvl="0" indent="-228600">
              <a:buAutoNum type="alphaLcPeriod"/>
            </a:pPr>
            <a:r>
              <a:rPr lang="en-US" sz="1200" kern="1200" dirty="0">
                <a:solidFill>
                  <a:schemeClr val="tx1"/>
                </a:solidFill>
                <a:effectLst/>
                <a:latin typeface="+mn-lt"/>
                <a:ea typeface="+mn-ea"/>
                <a:cs typeface="+mn-cs"/>
              </a:rPr>
              <a:t>If the offending partner cannot pay, the other partner would be liable for the full amount.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high level of trust is needed between two partners: </a:t>
            </a:r>
            <a:r>
              <a:rPr lang="en-US" sz="1200" kern="1200" dirty="0">
                <a:solidFill>
                  <a:schemeClr val="tx1"/>
                </a:solidFill>
                <a:effectLst/>
                <a:latin typeface="+mn-lt"/>
                <a:ea typeface="+mn-ea"/>
                <a:cs typeface="+mn-cs"/>
              </a:rPr>
              <a:t>It is crucial therefore to have a high level of trust before entering into a partnership.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3646963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 separate legal entity created by the state government: </a:t>
            </a:r>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C corporation</a:t>
            </a:r>
            <a:r>
              <a:rPr lang="en-US" sz="1200" kern="1200" dirty="0">
                <a:solidFill>
                  <a:schemeClr val="tx1"/>
                </a:solidFill>
                <a:effectLst/>
                <a:latin typeface="+mn-lt"/>
                <a:ea typeface="+mn-ea"/>
                <a:cs typeface="+mn-cs"/>
              </a:rPr>
              <a:t> (“C-corp”) is a separate legal entity created by the state government and owned by an unlimited number of shareholders.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corporation is legally liable for its actions: </a:t>
            </a:r>
            <a:r>
              <a:rPr lang="en-US" sz="1200" kern="1200" dirty="0">
                <a:solidFill>
                  <a:schemeClr val="tx1"/>
                </a:solidFill>
                <a:effectLst/>
                <a:latin typeface="+mn-lt"/>
                <a:ea typeface="+mn-ea"/>
                <a:cs typeface="+mn-cs"/>
              </a:rPr>
              <a:t>This means that the corporation is legally liable for its actions; the most money shareholders can lose is their personal investment: the value of their stock.</a:t>
            </a:r>
            <a:endParaRPr lang="en-IN" sz="1200" kern="1200" dirty="0">
              <a:solidFill>
                <a:schemeClr val="tx1"/>
              </a:solidFill>
              <a:effectLst/>
              <a:latin typeface="+mn-lt"/>
              <a:ea typeface="+mn-ea"/>
              <a:cs typeface="+mn-cs"/>
            </a:endParaRPr>
          </a:p>
          <a:p>
            <a:endParaRPr lang="en-US" dirty="0"/>
          </a:p>
          <a:p>
            <a:r>
              <a:rPr lang="en-US" dirty="0"/>
              <a:t>Another advantage is transferable ownership: </a:t>
            </a:r>
            <a:r>
              <a:rPr lang="en-US" sz="1200" kern="1200" dirty="0">
                <a:solidFill>
                  <a:schemeClr val="tx1"/>
                </a:solidFill>
                <a:effectLst/>
                <a:latin typeface="+mn-lt"/>
                <a:ea typeface="+mn-ea"/>
                <a:cs typeface="+mn-cs"/>
              </a:rPr>
              <a:t>Another advantage is transferable ownership, which means it can issue shares of stock to investors in exchange for capital.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benefits from continuous existence: </a:t>
            </a:r>
            <a:r>
              <a:rPr lang="en-US" sz="1200" kern="1200" dirty="0">
                <a:solidFill>
                  <a:schemeClr val="tx1"/>
                </a:solidFill>
                <a:effectLst/>
                <a:latin typeface="+mn-lt"/>
                <a:ea typeface="+mn-ea"/>
                <a:cs typeface="+mn-cs"/>
              </a:rPr>
              <a:t>Because the corporation is a separate entity, it benefits from continuous existence, which means it will still survive after the demise of its owners allowing it to plan for the future.</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170264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Corporations are owned by only one or a few stockholders: </a:t>
            </a:r>
            <a:r>
              <a:rPr lang="en-US" sz="1200" kern="1200" dirty="0">
                <a:solidFill>
                  <a:schemeClr val="tx1"/>
                </a:solidFill>
                <a:effectLst/>
                <a:latin typeface="+mn-lt"/>
                <a:ea typeface="+mn-ea"/>
                <a:cs typeface="+mn-cs"/>
              </a:rPr>
              <a:t>Corporations are not very expensive to set up; many are owned by only one or a few stockholders who elect themselves as directors and officers.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Corporate profits are often paid out to the owners: </a:t>
            </a:r>
            <a:r>
              <a:rPr lang="en-US" sz="1200" kern="1200" dirty="0">
                <a:solidFill>
                  <a:schemeClr val="tx1"/>
                </a:solidFill>
                <a:effectLst/>
                <a:latin typeface="+mn-lt"/>
                <a:ea typeface="+mn-ea"/>
                <a:cs typeface="+mn-cs"/>
              </a:rPr>
              <a:t>In a startup, corporate profits are often paid out to the owners as additional compensation.</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corporate tax is calculated at a rate without adding the additional income of stockholders and their spouses: </a:t>
            </a:r>
            <a:r>
              <a:rPr lang="en-US" sz="1200" kern="1200" dirty="0">
                <a:solidFill>
                  <a:schemeClr val="tx1"/>
                </a:solidFill>
                <a:effectLst/>
                <a:latin typeface="+mn-lt"/>
                <a:ea typeface="+mn-ea"/>
                <a:cs typeface="+mn-cs"/>
              </a:rPr>
              <a:t>The corporate tax is calculated at a rate without adding the additional income of stockholders and their spouses, which means there is no double taxation really.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879746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Stockholders elect special treatment for income tax purposes: </a:t>
            </a:r>
            <a:r>
              <a:rPr lang="en-US" sz="1200" kern="1200" dirty="0">
                <a:solidFill>
                  <a:schemeClr val="tx1"/>
                </a:solidFill>
                <a:effectLst/>
                <a:latin typeface="+mn-lt"/>
                <a:ea typeface="+mn-ea"/>
                <a:cs typeface="+mn-cs"/>
              </a:rPr>
              <a:t>An </a:t>
            </a:r>
            <a:r>
              <a:rPr lang="en-US" sz="1200" b="1" kern="1200" dirty="0">
                <a:solidFill>
                  <a:schemeClr val="tx1"/>
                </a:solidFill>
                <a:effectLst/>
                <a:latin typeface="+mn-lt"/>
                <a:ea typeface="+mn-ea"/>
                <a:cs typeface="+mn-cs"/>
              </a:rPr>
              <a:t>S corporation</a:t>
            </a:r>
            <a:r>
              <a:rPr lang="en-US" sz="1200" kern="1200" dirty="0">
                <a:solidFill>
                  <a:schemeClr val="tx1"/>
                </a:solidFill>
                <a:effectLst/>
                <a:latin typeface="+mn-lt"/>
                <a:ea typeface="+mn-ea"/>
                <a:cs typeface="+mn-cs"/>
              </a:rPr>
              <a:t> (sometimes known as an “S-Corp”) is a corporation whose stockholders elect special treatment for income tax purposes; it must be a </a:t>
            </a:r>
            <a:r>
              <a:rPr lang="en-US" sz="1200" kern="1200" dirty="0" smtClean="0">
                <a:solidFill>
                  <a:schemeClr val="tx1"/>
                </a:solidFill>
                <a:effectLst/>
                <a:latin typeface="+mn-lt"/>
                <a:ea typeface="+mn-ea"/>
                <a:cs typeface="+mn-cs"/>
              </a:rPr>
              <a:t>U.S. </a:t>
            </a:r>
            <a:r>
              <a:rPr lang="en-US" sz="1200" kern="1200" dirty="0">
                <a:solidFill>
                  <a:schemeClr val="tx1"/>
                </a:solidFill>
                <a:effectLst/>
                <a:latin typeface="+mn-lt"/>
                <a:ea typeface="+mn-ea"/>
                <a:cs typeface="+mn-cs"/>
              </a:rPr>
              <a:t>domestic corporation to qualify as an </a:t>
            </a:r>
            <a:r>
              <a:rPr lang="en-US" sz="1200" kern="1200" dirty="0" smtClean="0">
                <a:solidFill>
                  <a:schemeClr val="tx1"/>
                </a:solidFill>
                <a:effectLst/>
                <a:latin typeface="+mn-lt"/>
                <a:ea typeface="+mn-ea"/>
                <a:cs typeface="+mn-cs"/>
              </a:rPr>
              <a:t>S-Corp</a:t>
            </a:r>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endParaRPr lang="en-US" dirty="0"/>
          </a:p>
          <a:p>
            <a:r>
              <a:rPr lang="en-US" dirty="0"/>
              <a:t>It must have no more than 100 shareholders: </a:t>
            </a:r>
            <a:r>
              <a:rPr lang="en-US" sz="1200" kern="1200" dirty="0">
                <a:solidFill>
                  <a:schemeClr val="tx1"/>
                </a:solidFill>
                <a:effectLst/>
                <a:latin typeface="+mn-lt"/>
                <a:ea typeface="+mn-ea"/>
                <a:cs typeface="+mn-cs"/>
              </a:rPr>
              <a:t>It must have no more than 100 shareholders, who in most cases must be individual </a:t>
            </a:r>
            <a:r>
              <a:rPr lang="en-US" sz="1200" kern="1200" dirty="0" smtClean="0">
                <a:solidFill>
                  <a:schemeClr val="tx1"/>
                </a:solidFill>
                <a:effectLst/>
                <a:latin typeface="+mn-lt"/>
                <a:ea typeface="+mn-ea"/>
                <a:cs typeface="+mn-cs"/>
              </a:rPr>
              <a:t>U.S. </a:t>
            </a:r>
            <a:r>
              <a:rPr lang="en-US" sz="1200" kern="1200" dirty="0">
                <a:solidFill>
                  <a:schemeClr val="tx1"/>
                </a:solidFill>
                <a:effectLst/>
                <a:latin typeface="+mn-lt"/>
                <a:ea typeface="+mn-ea"/>
                <a:cs typeface="+mn-cs"/>
              </a:rPr>
              <a:t>citizens or legal immigrants (not corporations, </a:t>
            </a:r>
            <a:r>
              <a:rPr lang="en-US" sz="1200" kern="1200" dirty="0" smtClean="0">
                <a:solidFill>
                  <a:schemeClr val="tx1"/>
                </a:solidFill>
                <a:effectLst/>
                <a:latin typeface="+mn-lt"/>
                <a:ea typeface="+mn-ea"/>
                <a:cs typeface="+mn-cs"/>
              </a:rPr>
              <a:t>partnerships, </a:t>
            </a:r>
            <a:r>
              <a:rPr lang="en-US" sz="1200" kern="1200" dirty="0">
                <a:solidFill>
                  <a:schemeClr val="tx1"/>
                </a:solidFill>
                <a:effectLst/>
                <a:latin typeface="+mn-lt"/>
                <a:ea typeface="+mn-ea"/>
                <a:cs typeface="+mn-cs"/>
              </a:rPr>
              <a:t>or trusts) all of whom must own only one class of common stock (ordinary shares).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Income and losses are passed through to the company’s shareholders’ tax returns: </a:t>
            </a:r>
            <a:r>
              <a:rPr lang="en-US" sz="1200" kern="1200" dirty="0">
                <a:solidFill>
                  <a:schemeClr val="tx1"/>
                </a:solidFill>
                <a:effectLst/>
                <a:latin typeface="+mn-lt"/>
                <a:ea typeface="+mn-ea"/>
                <a:cs typeface="+mn-cs"/>
              </a:rPr>
              <a:t>Like a partnership, income and losses are passed through to the company’s shareholders’ tax returns and taxed at individual rates, after a 20% deduction.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Losses will act as a “tax shelter”: </a:t>
            </a:r>
            <a:r>
              <a:rPr lang="en-US" sz="1200" kern="1200" dirty="0">
                <a:solidFill>
                  <a:schemeClr val="tx1"/>
                </a:solidFill>
                <a:effectLst/>
                <a:latin typeface="+mn-lt"/>
                <a:ea typeface="+mn-ea"/>
                <a:cs typeface="+mn-cs"/>
              </a:rPr>
              <a:t>This is attractive for corporations expecting to lose money in the short term, as losses will offset other income earned by shareholders, acting as a “tax shelter.”</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S-Corps often consider a switch to C-Corp because their growth may be limited by the restricted number and types of shareholders permitted. </a:t>
            </a:r>
          </a:p>
          <a:p>
            <a:pPr marL="228600" lvl="0" indent="-228600">
              <a:buAutoNum type="alphaLcPeriod"/>
            </a:pPr>
            <a:r>
              <a:rPr lang="en-US" sz="1200" kern="1200" dirty="0">
                <a:solidFill>
                  <a:schemeClr val="tx1"/>
                </a:solidFill>
                <a:effectLst/>
                <a:latin typeface="+mn-lt"/>
                <a:ea typeface="+mn-ea"/>
                <a:cs typeface="+mn-cs"/>
              </a:rPr>
              <a:t>Another reason is that an S-Corp’s future retained earnings would be taxed to stockholders as so-called “phantom income”—earnings are taxed but not received by the individual.</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466961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combines the pass-through taxation aspects of a partnership with the limited liability benefits of a corporation: </a:t>
            </a:r>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limited liability company (LLC)</a:t>
            </a:r>
            <a:r>
              <a:rPr lang="en-US" sz="1200" kern="1200" dirty="0">
                <a:solidFill>
                  <a:schemeClr val="tx1"/>
                </a:solidFill>
                <a:effectLst/>
                <a:latin typeface="+mn-lt"/>
                <a:ea typeface="+mn-ea"/>
                <a:cs typeface="+mn-cs"/>
              </a:rPr>
              <a:t> combines the pass-through taxation aspects of a partnership with the limited liability benefits of a corporation without being subject to the eligibility requirements of an S corporation.</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Profits and losses are reported on individual tax returns: </a:t>
            </a:r>
            <a:r>
              <a:rPr lang="en-US" sz="1200" kern="1200" dirty="0">
                <a:solidFill>
                  <a:schemeClr val="tx1"/>
                </a:solidFill>
                <a:effectLst/>
                <a:latin typeface="+mn-lt"/>
                <a:ea typeface="+mn-ea"/>
                <a:cs typeface="+mn-cs"/>
              </a:rPr>
              <a:t>Profits and losses are reported on individual tax returns and there is potential tax sheltering from losses while personal assets are protected</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2257305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US" baseline="0" dirty="0"/>
              <a:t>14.2 </a:t>
            </a:r>
            <a:r>
              <a:rPr lang="en-US" sz="1200" kern="1200" dirty="0">
                <a:solidFill>
                  <a:schemeClr val="tx1"/>
                </a:solidFill>
                <a:effectLst/>
                <a:latin typeface="+mn-lt"/>
                <a:ea typeface="+mn-ea"/>
                <a:cs typeface="+mn-cs"/>
              </a:rPr>
              <a:t>Explain the most common types of legal structures available to startups.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 pass-through tax entity with either general or limited partners: </a:t>
            </a:r>
            <a:r>
              <a:rPr lang="en-US" sz="1200" kern="1200" dirty="0">
                <a:solidFill>
                  <a:schemeClr val="tx1"/>
                </a:solidFill>
                <a:effectLst/>
                <a:latin typeface="+mn-lt"/>
                <a:ea typeface="+mn-ea"/>
                <a:cs typeface="+mn-cs"/>
              </a:rPr>
              <a:t>Limited partnership is a pass-through tax entity with either general partners, who manage the business but have personal exposure for its liabilities or limited partners, who are silent investors but are protected from liabilities.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Limited partnership has been largely replaced by the limited liability: </a:t>
            </a:r>
            <a:r>
              <a:rPr lang="en-US" sz="1200" kern="1200" dirty="0">
                <a:solidFill>
                  <a:schemeClr val="tx1"/>
                </a:solidFill>
                <a:effectLst/>
                <a:latin typeface="+mn-lt"/>
                <a:ea typeface="+mn-ea"/>
                <a:cs typeface="+mn-cs"/>
              </a:rPr>
              <a:t>The limited partnership has been largely replaced by the limited liability company.</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does not prohibit members from involvement in management: </a:t>
            </a:r>
            <a:r>
              <a:rPr lang="en-US" sz="1200" kern="1200" dirty="0">
                <a:solidFill>
                  <a:schemeClr val="tx1"/>
                </a:solidFill>
                <a:effectLst/>
                <a:latin typeface="+mn-lt"/>
                <a:ea typeface="+mn-ea"/>
                <a:cs typeface="+mn-cs"/>
              </a:rPr>
              <a:t>It does not prohibit any member from getting involved in management.</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grants limited liability to all members: </a:t>
            </a:r>
            <a:r>
              <a:rPr lang="en-US" sz="1200" kern="1200" dirty="0">
                <a:solidFill>
                  <a:schemeClr val="tx1"/>
                </a:solidFill>
                <a:effectLst/>
                <a:latin typeface="+mn-lt"/>
                <a:ea typeface="+mn-ea"/>
                <a:cs typeface="+mn-cs"/>
              </a:rPr>
              <a:t>In exchange for registering with the state and paying an annual fee, it gets a form of limited liability for its partners.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The partners are still not protected from the consequences of wrongful acts committed by themselves and in some cases by their employees</a:t>
            </a:r>
            <a:r>
              <a:rPr lang="en-IN" sz="1200" kern="1200" dirty="0">
                <a:solidFill>
                  <a:schemeClr val="tx1"/>
                </a:solidFill>
                <a:effectLst/>
                <a:latin typeface="+mn-lt"/>
                <a:ea typeface="+mn-ea"/>
                <a:cs typeface="+mn-cs"/>
              </a:rPr>
              <a:t>.</a:t>
            </a:r>
          </a:p>
          <a:p>
            <a:pPr marL="228600" lvl="0" indent="-228600">
              <a:buAutoNum type="alphaLcPeriod"/>
            </a:pPr>
            <a:r>
              <a:rPr lang="en-US" sz="1200" kern="1200" dirty="0">
                <a:solidFill>
                  <a:schemeClr val="tx1"/>
                </a:solidFill>
                <a:effectLst/>
                <a:latin typeface="+mn-lt"/>
                <a:ea typeface="+mn-ea"/>
                <a:cs typeface="+mn-cs"/>
              </a:rPr>
              <a:t>This form is popular generally only among firms of licensed professionals who want to avoid classifying their partners as employees.</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174851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M. Neck, P. Neck, and Murray, Entrepreneurship: The Practice and Mindset, 2e.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 Neck, P. Neck, and Murray, Entrepreneurship: The Practice and Mindset, 2e.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M. Neck, P. Neck, and Murray, Entrepreneurship: The Practice and Mindset, 2e.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IN" dirty="0"/>
              <a:t>Chapter 14: </a:t>
            </a:r>
            <a:r>
              <a:rPr lang="en-US" dirty="0"/>
              <a:t>Navigating Legal and IP Issues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Types of Legal Structures </a:t>
            </a:r>
            <a:r>
              <a:rPr lang="en-US" sz="2400" dirty="0" smtClean="0"/>
              <a:t>(9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304800" y="1447800"/>
            <a:ext cx="8534400" cy="4908550"/>
          </a:xfrm>
        </p:spPr>
        <p:txBody>
          <a:bodyPr>
            <a:noAutofit/>
          </a:bodyPr>
          <a:lstStyle/>
          <a:p>
            <a:pPr marL="0" lvl="0" indent="0">
              <a:buNone/>
            </a:pPr>
            <a:r>
              <a:rPr lang="en-US" dirty="0"/>
              <a:t>Benefit Corporation</a:t>
            </a:r>
            <a:endParaRPr lang="en-IN" dirty="0"/>
          </a:p>
          <a:p>
            <a:r>
              <a:rPr lang="en-US" dirty="0"/>
              <a:t>E</a:t>
            </a:r>
            <a:r>
              <a:rPr lang="en-US" dirty="0" smtClean="0"/>
              <a:t>nsures </a:t>
            </a:r>
            <a:r>
              <a:rPr lang="en-US" dirty="0"/>
              <a:t>that strict standards of social and environmental </a:t>
            </a:r>
            <a:r>
              <a:rPr lang="en-US" dirty="0" smtClean="0"/>
              <a:t>performance.</a:t>
            </a:r>
            <a:endParaRPr lang="en-US" dirty="0"/>
          </a:p>
          <a:p>
            <a:pPr lvl="1"/>
            <a:r>
              <a:rPr lang="en-US" dirty="0" smtClean="0"/>
              <a:t>Ensures </a:t>
            </a:r>
            <a:r>
              <a:rPr lang="en-US" dirty="0"/>
              <a:t>that the for-profit company fulfills its social </a:t>
            </a:r>
            <a:r>
              <a:rPr lang="en-US" dirty="0" smtClean="0"/>
              <a:t>mission.</a:t>
            </a:r>
            <a:endParaRPr lang="en-US" dirty="0"/>
          </a:p>
          <a:p>
            <a:pPr lvl="1"/>
            <a:r>
              <a:rPr lang="en-US" dirty="0" smtClean="0"/>
              <a:t>Declares </a:t>
            </a:r>
            <a:r>
              <a:rPr lang="en-US" dirty="0"/>
              <a:t>in its charter one or more social benefit </a:t>
            </a:r>
            <a:r>
              <a:rPr lang="en-US" dirty="0" smtClean="0"/>
              <a:t>goals.</a:t>
            </a:r>
            <a:endParaRPr lang="en-US" dirty="0"/>
          </a:p>
          <a:p>
            <a:r>
              <a:rPr lang="en-US" dirty="0" smtClean="0"/>
              <a:t>B-Corp’s </a:t>
            </a:r>
            <a:r>
              <a:rPr lang="en-US" dirty="0"/>
              <a:t>managers need to balance between profit and social benefit </a:t>
            </a:r>
            <a:r>
              <a:rPr lang="en-US" dirty="0" smtClean="0"/>
              <a:t>goals. </a:t>
            </a: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72780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799"/>
            <a:ext cx="8229600" cy="855617"/>
          </a:xfrm>
        </p:spPr>
        <p:txBody>
          <a:bodyPr>
            <a:normAutofit/>
          </a:bodyPr>
          <a:lstStyle/>
          <a:p>
            <a:r>
              <a:rPr lang="en-US" sz="4000" dirty="0"/>
              <a:t>Types of Legal Structures </a:t>
            </a:r>
            <a:r>
              <a:rPr lang="en-US" sz="2400" dirty="0"/>
              <a:t>(</a:t>
            </a:r>
            <a:r>
              <a:rPr lang="en-US" sz="2400" dirty="0" smtClean="0"/>
              <a:t>10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600200"/>
            <a:ext cx="8686800" cy="4756150"/>
          </a:xfrm>
        </p:spPr>
        <p:txBody>
          <a:bodyPr>
            <a:noAutofit/>
          </a:bodyPr>
          <a:lstStyle/>
          <a:p>
            <a:pPr marL="0" lvl="0" indent="0">
              <a:buNone/>
            </a:pPr>
            <a:r>
              <a:rPr lang="en-US" dirty="0"/>
              <a:t>Not-For-Profit Entities</a:t>
            </a:r>
            <a:endParaRPr lang="en-IN" dirty="0"/>
          </a:p>
          <a:p>
            <a:r>
              <a:rPr lang="en-US" dirty="0" smtClean="0"/>
              <a:t>Tax </a:t>
            </a:r>
            <a:r>
              <a:rPr lang="en-US" dirty="0"/>
              <a:t>status available to corporations, LLCs, trusts, and other </a:t>
            </a:r>
            <a:r>
              <a:rPr lang="en-US" dirty="0" smtClean="0"/>
              <a:t>structures.</a:t>
            </a:r>
            <a:endParaRPr lang="en-US" dirty="0"/>
          </a:p>
          <a:p>
            <a:r>
              <a:rPr lang="en-US" dirty="0"/>
              <a:t>All </a:t>
            </a:r>
            <a:r>
              <a:rPr lang="en-US" dirty="0" smtClean="0"/>
              <a:t>not-for-profits </a:t>
            </a:r>
            <a:r>
              <a:rPr lang="en-US" dirty="0"/>
              <a:t>are exempt from income </a:t>
            </a:r>
            <a:r>
              <a:rPr lang="en-US" dirty="0" smtClean="0"/>
              <a:t>tax. </a:t>
            </a:r>
            <a:endParaRPr lang="en-US" dirty="0"/>
          </a:p>
          <a:p>
            <a:pPr lvl="1"/>
            <a:r>
              <a:rPr lang="en-US" dirty="0" smtClean="0"/>
              <a:t>Organization’s </a:t>
            </a:r>
            <a:r>
              <a:rPr lang="en-US" dirty="0"/>
              <a:t>earnings </a:t>
            </a:r>
            <a:r>
              <a:rPr lang="en-US" dirty="0" smtClean="0"/>
              <a:t>do not benefit individuals.</a:t>
            </a:r>
            <a:endParaRPr lang="en-US" dirty="0"/>
          </a:p>
          <a:p>
            <a:pPr lvl="1"/>
            <a:r>
              <a:rPr lang="en-US" dirty="0" smtClean="0"/>
              <a:t>Cannot </a:t>
            </a:r>
            <a:r>
              <a:rPr lang="en-US" dirty="0"/>
              <a:t>have </a:t>
            </a:r>
            <a:r>
              <a:rPr lang="en-US" dirty="0" smtClean="0"/>
              <a:t>shareholders.</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2710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0"/>
            <a:ext cx="8915400" cy="1066800"/>
          </a:xfrm>
        </p:spPr>
        <p:txBody>
          <a:bodyPr>
            <a:normAutofit/>
          </a:bodyPr>
          <a:lstStyle/>
          <a:p>
            <a:r>
              <a:rPr lang="en-US" sz="4000" dirty="0"/>
              <a:t>Legal Mistakes Made by </a:t>
            </a:r>
            <a:r>
              <a:rPr lang="en-US" sz="4000" dirty="0" smtClean="0"/>
              <a:t>Startups </a:t>
            </a:r>
            <a:r>
              <a:rPr lang="en-US" sz="2400" dirty="0" smtClean="0"/>
              <a:t>(1 </a:t>
            </a:r>
            <a:r>
              <a:rPr lang="en-US" sz="2400" dirty="0"/>
              <a:t>of </a:t>
            </a:r>
            <a:r>
              <a:rPr lang="en-US" sz="2400" dirty="0" smtClean="0"/>
              <a:t>2) </a:t>
            </a:r>
            <a:endParaRPr lang="en-US" sz="2400" dirty="0"/>
          </a:p>
        </p:txBody>
      </p:sp>
      <p:sp>
        <p:nvSpPr>
          <p:cNvPr id="9" name="Content Placeholder 8"/>
          <p:cNvSpPr>
            <a:spLocks noGrp="1"/>
          </p:cNvSpPr>
          <p:nvPr>
            <p:ph idx="1"/>
          </p:nvPr>
        </p:nvSpPr>
        <p:spPr>
          <a:xfrm>
            <a:off x="152400" y="1676400"/>
            <a:ext cx="8686800" cy="4679950"/>
          </a:xfrm>
        </p:spPr>
        <p:txBody>
          <a:bodyPr>
            <a:normAutofit/>
          </a:bodyPr>
          <a:lstStyle/>
          <a:p>
            <a:r>
              <a:rPr lang="en-US" dirty="0" smtClean="0"/>
              <a:t>Choosing </a:t>
            </a:r>
            <a:r>
              <a:rPr lang="en-US" dirty="0"/>
              <a:t>the wrong business structure </a:t>
            </a:r>
            <a:r>
              <a:rPr lang="en-US" dirty="0" smtClean="0"/>
              <a:t>incurs </a:t>
            </a:r>
            <a:r>
              <a:rPr lang="en-US" dirty="0"/>
              <a:t>higher </a:t>
            </a:r>
            <a:r>
              <a:rPr lang="en-US" dirty="0" smtClean="0"/>
              <a:t>taxes. </a:t>
            </a:r>
            <a:endParaRPr lang="en-US" dirty="0"/>
          </a:p>
          <a:p>
            <a:r>
              <a:rPr lang="en-US" dirty="0"/>
              <a:t>Experienced investors generally invest only in C </a:t>
            </a:r>
            <a:r>
              <a:rPr lang="en-US" dirty="0" smtClean="0"/>
              <a:t>corporations.</a:t>
            </a:r>
            <a:endParaRPr lang="en-US" dirty="0"/>
          </a:p>
          <a:p>
            <a:pPr lvl="1"/>
            <a:r>
              <a:rPr lang="en-US" dirty="0"/>
              <a:t>It is easy and inexpensive to convert to a C </a:t>
            </a:r>
            <a:r>
              <a:rPr lang="en-US" dirty="0" smtClean="0"/>
              <a:t>corporation.</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137227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0"/>
            <a:ext cx="8839200" cy="1066800"/>
          </a:xfrm>
        </p:spPr>
        <p:txBody>
          <a:bodyPr>
            <a:normAutofit fontScale="90000"/>
          </a:bodyPr>
          <a:lstStyle/>
          <a:p>
            <a:r>
              <a:rPr lang="en-US" dirty="0"/>
              <a:t>Legal Mistakes Made by </a:t>
            </a:r>
            <a:r>
              <a:rPr lang="en-US" dirty="0" smtClean="0"/>
              <a:t>Startups </a:t>
            </a:r>
            <a:r>
              <a:rPr lang="en-US" sz="2700" dirty="0" smtClean="0"/>
              <a:t>(2 </a:t>
            </a:r>
            <a:r>
              <a:rPr lang="en-US" sz="2700" dirty="0"/>
              <a:t>of </a:t>
            </a:r>
            <a:r>
              <a:rPr lang="en-US" sz="2700" dirty="0" smtClean="0"/>
              <a:t>2) </a:t>
            </a:r>
            <a:endParaRPr lang="en-US" sz="2700" dirty="0"/>
          </a:p>
        </p:txBody>
      </p:sp>
      <p:sp>
        <p:nvSpPr>
          <p:cNvPr id="9" name="Content Placeholder 8"/>
          <p:cNvSpPr>
            <a:spLocks noGrp="1"/>
          </p:cNvSpPr>
          <p:nvPr>
            <p:ph idx="1"/>
          </p:nvPr>
        </p:nvSpPr>
        <p:spPr>
          <a:xfrm>
            <a:off x="152400" y="1905000"/>
            <a:ext cx="8839200" cy="4451350"/>
          </a:xfrm>
        </p:spPr>
        <p:txBody>
          <a:bodyPr>
            <a:normAutofit/>
          </a:bodyPr>
          <a:lstStyle/>
          <a:p>
            <a:pPr marL="0" indent="0">
              <a:buNone/>
            </a:pPr>
            <a:r>
              <a:rPr lang="en-US" dirty="0"/>
              <a:t>The Founders Agreement</a:t>
            </a:r>
            <a:endParaRPr lang="en-IN" dirty="0"/>
          </a:p>
          <a:p>
            <a:r>
              <a:rPr lang="en-US" dirty="0"/>
              <a:t>A</a:t>
            </a:r>
            <a:r>
              <a:rPr lang="en-US" dirty="0" smtClean="0"/>
              <a:t>greement </a:t>
            </a:r>
            <a:r>
              <a:rPr lang="en-US" dirty="0"/>
              <a:t>between founders on key </a:t>
            </a:r>
            <a:r>
              <a:rPr lang="en-US" dirty="0" smtClean="0"/>
              <a:t>issues. </a:t>
            </a:r>
            <a:endParaRPr lang="en-US" dirty="0"/>
          </a:p>
          <a:p>
            <a:r>
              <a:rPr lang="en-US" dirty="0"/>
              <a:t>C</a:t>
            </a:r>
            <a:r>
              <a:rPr lang="en-US" dirty="0" smtClean="0"/>
              <a:t>omes </a:t>
            </a:r>
            <a:r>
              <a:rPr lang="en-US" dirty="0"/>
              <a:t>before formal written </a:t>
            </a:r>
            <a:r>
              <a:rPr lang="en-US" dirty="0" smtClean="0"/>
              <a:t>agreements. </a:t>
            </a:r>
            <a:endParaRPr lang="en-US" dirty="0"/>
          </a:p>
          <a:p>
            <a:r>
              <a:rPr lang="en-US" dirty="0"/>
              <a:t>S</a:t>
            </a:r>
            <a:r>
              <a:rPr lang="en-US" dirty="0" smtClean="0"/>
              <a:t>hows </a:t>
            </a:r>
            <a:r>
              <a:rPr lang="en-US" dirty="0"/>
              <a:t>how co-founder relationships will </a:t>
            </a:r>
            <a:r>
              <a:rPr lang="en-US" dirty="0" smtClean="0"/>
              <a:t>work.</a:t>
            </a:r>
            <a:endParaRPr lang="en-US" dirty="0"/>
          </a:p>
          <a:p>
            <a:r>
              <a:rPr lang="en-US" dirty="0" smtClean="0"/>
              <a:t>Right </a:t>
            </a:r>
            <a:r>
              <a:rPr lang="en-US" dirty="0"/>
              <a:t>vesting </a:t>
            </a:r>
            <a:r>
              <a:rPr lang="en-US" dirty="0" smtClean="0"/>
              <a:t>schedule </a:t>
            </a:r>
            <a:r>
              <a:rPr lang="en-US" dirty="0"/>
              <a:t>to protect </a:t>
            </a:r>
            <a:r>
              <a:rPr lang="en-US" dirty="0" smtClean="0"/>
              <a:t>cofounders.</a:t>
            </a:r>
            <a:endParaRPr lang="en-US" dirty="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89253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69290"/>
            <a:ext cx="8229600" cy="914400"/>
          </a:xfrm>
        </p:spPr>
        <p:txBody>
          <a:bodyPr>
            <a:normAutofit/>
          </a:bodyPr>
          <a:lstStyle/>
          <a:p>
            <a:r>
              <a:rPr lang="en-US" sz="4000" dirty="0"/>
              <a:t>Intellectual Property (IP) </a:t>
            </a:r>
            <a:r>
              <a:rPr lang="en-US" sz="2400" dirty="0"/>
              <a:t>(1 of </a:t>
            </a:r>
            <a:r>
              <a:rPr lang="en-US" sz="2400" dirty="0" smtClean="0"/>
              <a:t>3) </a:t>
            </a:r>
            <a:endParaRPr lang="en-US" sz="2400" dirty="0"/>
          </a:p>
        </p:txBody>
      </p:sp>
      <p:sp>
        <p:nvSpPr>
          <p:cNvPr id="9" name="Content Placeholder 8"/>
          <p:cNvSpPr>
            <a:spLocks noGrp="1"/>
          </p:cNvSpPr>
          <p:nvPr>
            <p:ph idx="1"/>
          </p:nvPr>
        </p:nvSpPr>
        <p:spPr>
          <a:xfrm>
            <a:off x="228600" y="1583690"/>
            <a:ext cx="8763000" cy="4588510"/>
          </a:xfrm>
        </p:spPr>
        <p:txBody>
          <a:bodyPr>
            <a:noAutofit/>
          </a:bodyPr>
          <a:lstStyle/>
          <a:p>
            <a:r>
              <a:rPr lang="en-US" dirty="0" smtClean="0"/>
              <a:t>Describes </a:t>
            </a:r>
            <a:r>
              <a:rPr lang="en-US" dirty="0"/>
              <a:t>intangible personal </a:t>
            </a:r>
            <a:r>
              <a:rPr lang="en-US" dirty="0" smtClean="0"/>
              <a:t>property.</a:t>
            </a:r>
            <a:endParaRPr lang="en-US" dirty="0"/>
          </a:p>
          <a:p>
            <a:pPr lvl="1"/>
            <a:r>
              <a:rPr lang="en-US" dirty="0"/>
              <a:t>L</a:t>
            </a:r>
            <a:r>
              <a:rPr lang="en-US" dirty="0" smtClean="0"/>
              <a:t>egally </a:t>
            </a:r>
            <a:r>
              <a:rPr lang="en-US" dirty="0"/>
              <a:t>protects </a:t>
            </a:r>
            <a:r>
              <a:rPr lang="en-US" dirty="0" smtClean="0"/>
              <a:t>inventions.</a:t>
            </a:r>
            <a:endParaRPr lang="en-US" dirty="0"/>
          </a:p>
          <a:p>
            <a:r>
              <a:rPr lang="en-US" dirty="0" smtClean="0"/>
              <a:t>Startups </a:t>
            </a:r>
            <a:r>
              <a:rPr lang="en-US" dirty="0"/>
              <a:t>are dependent on IP </a:t>
            </a:r>
            <a:r>
              <a:rPr lang="en-US" dirty="0" smtClean="0"/>
              <a:t>protection.</a:t>
            </a:r>
          </a:p>
          <a:p>
            <a:r>
              <a:rPr lang="en-US" dirty="0" smtClean="0"/>
              <a:t>Valuable </a:t>
            </a:r>
            <a:r>
              <a:rPr lang="en-US" dirty="0"/>
              <a:t>asset for </a:t>
            </a:r>
            <a:r>
              <a:rPr lang="en-US" dirty="0" smtClean="0"/>
              <a:t>startups.</a:t>
            </a:r>
          </a:p>
          <a:p>
            <a:r>
              <a:rPr lang="en-US" dirty="0"/>
              <a:t>C</a:t>
            </a:r>
            <a:r>
              <a:rPr lang="en-US" dirty="0" smtClean="0"/>
              <a:t>omplicated </a:t>
            </a:r>
            <a:r>
              <a:rPr lang="en-US" dirty="0"/>
              <a:t>when related to employee </a:t>
            </a:r>
            <a:r>
              <a:rPr lang="en-US" dirty="0" smtClean="0"/>
              <a:t>contracts. </a:t>
            </a:r>
            <a:endParaRPr lang="en-US" dirty="0"/>
          </a:p>
          <a:p>
            <a:r>
              <a:rPr lang="en-US" dirty="0"/>
              <a:t>Seek legal advice from an IP attorney early on in the </a:t>
            </a:r>
            <a:r>
              <a:rPr lang="en-US" dirty="0" smtClean="0"/>
              <a:t>startup. </a:t>
            </a: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384246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685800"/>
            <a:ext cx="8229600" cy="914400"/>
          </a:xfrm>
        </p:spPr>
        <p:txBody>
          <a:bodyPr>
            <a:normAutofit/>
          </a:bodyPr>
          <a:lstStyle/>
          <a:p>
            <a:r>
              <a:rPr lang="en-US" sz="4000" dirty="0"/>
              <a:t>Intellectual Property (IP) </a:t>
            </a:r>
            <a:r>
              <a:rPr lang="en-US" sz="2400" dirty="0" smtClean="0"/>
              <a:t>(2 </a:t>
            </a:r>
            <a:r>
              <a:rPr lang="en-US" sz="2400" dirty="0"/>
              <a:t>of </a:t>
            </a:r>
            <a:r>
              <a:rPr lang="en-US" sz="2400" dirty="0" smtClean="0"/>
              <a:t>3) </a:t>
            </a:r>
            <a:endParaRPr lang="en-US" sz="2400" dirty="0"/>
          </a:p>
        </p:txBody>
      </p:sp>
      <p:sp>
        <p:nvSpPr>
          <p:cNvPr id="9" name="Content Placeholder 8"/>
          <p:cNvSpPr>
            <a:spLocks noGrp="1"/>
          </p:cNvSpPr>
          <p:nvPr>
            <p:ph idx="1"/>
          </p:nvPr>
        </p:nvSpPr>
        <p:spPr>
          <a:xfrm>
            <a:off x="152400" y="1600200"/>
            <a:ext cx="8839200" cy="4756150"/>
          </a:xfrm>
        </p:spPr>
        <p:txBody>
          <a:bodyPr>
            <a:noAutofit/>
          </a:bodyPr>
          <a:lstStyle/>
          <a:p>
            <a:pPr marL="0" lvl="0" indent="0">
              <a:buNone/>
            </a:pPr>
            <a:r>
              <a:rPr lang="en-US" dirty="0"/>
              <a:t>The Four Types of Intellectual Property</a:t>
            </a:r>
            <a:endParaRPr lang="en-IN" dirty="0"/>
          </a:p>
          <a:p>
            <a:r>
              <a:rPr lang="en-US" dirty="0" smtClean="0"/>
              <a:t>Copyright</a:t>
            </a:r>
            <a:r>
              <a:rPr lang="en-US" dirty="0"/>
              <a:t>: </a:t>
            </a:r>
            <a:r>
              <a:rPr lang="en-US" dirty="0" smtClean="0"/>
              <a:t>Protection of </a:t>
            </a:r>
            <a:r>
              <a:rPr lang="en-US" dirty="0"/>
              <a:t>original </a:t>
            </a:r>
            <a:r>
              <a:rPr lang="en-US" dirty="0" smtClean="0"/>
              <a:t>works. </a:t>
            </a:r>
          </a:p>
          <a:p>
            <a:r>
              <a:rPr lang="en-US" dirty="0" smtClean="0"/>
              <a:t>Trademark: Word</a:t>
            </a:r>
            <a:r>
              <a:rPr lang="en-US" dirty="0"/>
              <a:t>, name, </a:t>
            </a:r>
            <a:r>
              <a:rPr lang="en-US" dirty="0" smtClean="0"/>
              <a:t>symbol used to </a:t>
            </a:r>
            <a:r>
              <a:rPr lang="en-US" dirty="0"/>
              <a:t>identify a </a:t>
            </a:r>
            <a:r>
              <a:rPr lang="en-US" dirty="0" smtClean="0"/>
              <a:t>product.</a:t>
            </a:r>
          </a:p>
          <a:p>
            <a:r>
              <a:rPr lang="en-US" dirty="0" smtClean="0"/>
              <a:t>Trade secret: Confidential </a:t>
            </a:r>
            <a:r>
              <a:rPr lang="en-US" dirty="0"/>
              <a:t>information that provides </a:t>
            </a:r>
            <a:r>
              <a:rPr lang="en-US" dirty="0" smtClean="0"/>
              <a:t>a </a:t>
            </a:r>
            <a:r>
              <a:rPr lang="en-US" dirty="0"/>
              <a:t>competitive </a:t>
            </a:r>
            <a:r>
              <a:rPr lang="en-US" dirty="0" smtClean="0"/>
              <a:t>edge</a:t>
            </a:r>
            <a:r>
              <a:rPr lang="en-US" dirty="0"/>
              <a:t>.</a:t>
            </a:r>
            <a:r>
              <a:rPr lang="en-US" dirty="0" smtClean="0"/>
              <a:t> </a:t>
            </a:r>
            <a:endParaRPr lang="en-US" dirty="0"/>
          </a:p>
          <a:p>
            <a:r>
              <a:rPr lang="en-US" dirty="0"/>
              <a:t>Patent: </a:t>
            </a:r>
            <a:r>
              <a:rPr lang="en-US" dirty="0" smtClean="0"/>
              <a:t>A grant </a:t>
            </a:r>
            <a:r>
              <a:rPr lang="en-US" dirty="0"/>
              <a:t>of property rights on </a:t>
            </a:r>
            <a:r>
              <a:rPr lang="en-US" dirty="0" smtClean="0"/>
              <a:t>inventions.</a:t>
            </a:r>
            <a:endParaRPr lang="en-IN"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577641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47304" y="714738"/>
            <a:ext cx="8229600" cy="990600"/>
          </a:xfrm>
        </p:spPr>
        <p:txBody>
          <a:bodyPr>
            <a:normAutofit/>
          </a:bodyPr>
          <a:lstStyle/>
          <a:p>
            <a:r>
              <a:rPr lang="en-US" sz="4000" dirty="0"/>
              <a:t>Intellectual Property (IP) </a:t>
            </a:r>
            <a:r>
              <a:rPr lang="en-US" sz="2400" dirty="0" smtClean="0"/>
              <a:t>(3 </a:t>
            </a:r>
            <a:r>
              <a:rPr lang="en-US" sz="2400" dirty="0"/>
              <a:t>of </a:t>
            </a:r>
            <a:r>
              <a:rPr lang="en-US" sz="2400" dirty="0" smtClean="0"/>
              <a:t>3) </a:t>
            </a:r>
            <a:endParaRPr lang="en-US" sz="2400" dirty="0"/>
          </a:p>
        </p:txBody>
      </p:sp>
      <p:sp>
        <p:nvSpPr>
          <p:cNvPr id="9" name="Content Placeholder 8"/>
          <p:cNvSpPr>
            <a:spLocks noGrp="1"/>
          </p:cNvSpPr>
          <p:nvPr>
            <p:ph idx="1"/>
          </p:nvPr>
        </p:nvSpPr>
        <p:spPr>
          <a:xfrm>
            <a:off x="228600" y="1705338"/>
            <a:ext cx="8686800" cy="4651012"/>
          </a:xfrm>
        </p:spPr>
        <p:txBody>
          <a:bodyPr>
            <a:noAutofit/>
          </a:bodyPr>
          <a:lstStyle/>
          <a:p>
            <a:pPr marL="0" lvl="0" indent="0">
              <a:buNone/>
            </a:pPr>
            <a:r>
              <a:rPr lang="en-US" dirty="0"/>
              <a:t>Non-Disclosure Agreement (NDE)</a:t>
            </a:r>
            <a:endParaRPr lang="en-IN" dirty="0"/>
          </a:p>
          <a:p>
            <a:r>
              <a:rPr lang="en-US" dirty="0"/>
              <a:t>IP can be protected through the </a:t>
            </a:r>
            <a:r>
              <a:rPr lang="en-US" dirty="0" smtClean="0"/>
              <a:t>NDA.</a:t>
            </a:r>
            <a:endParaRPr lang="en-US" dirty="0"/>
          </a:p>
          <a:p>
            <a:pPr lvl="1"/>
            <a:r>
              <a:rPr lang="en-US" dirty="0" smtClean="0"/>
              <a:t>Should </a:t>
            </a:r>
            <a:r>
              <a:rPr lang="en-US" dirty="0"/>
              <a:t>not be used when you just have a half-baked </a:t>
            </a:r>
            <a:r>
              <a:rPr lang="en-US" dirty="0" smtClean="0"/>
              <a:t>idea.</a:t>
            </a:r>
            <a:endParaRPr lang="en-US" dirty="0"/>
          </a:p>
          <a:p>
            <a:pPr lvl="1"/>
            <a:r>
              <a:rPr lang="en-US" dirty="0" smtClean="0"/>
              <a:t>Essential </a:t>
            </a:r>
            <a:r>
              <a:rPr lang="en-US" dirty="0"/>
              <a:t>for entrepreneurs to protect against the growing threat of IP </a:t>
            </a:r>
            <a:r>
              <a:rPr lang="en-US" dirty="0" smtClean="0"/>
              <a:t>theft.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56872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Global IP </a:t>
            </a:r>
            <a:r>
              <a:rPr lang="en-US" sz="4000" dirty="0" smtClean="0"/>
              <a:t>Theft</a:t>
            </a:r>
            <a:endParaRPr lang="en-US" sz="2400" dirty="0"/>
          </a:p>
        </p:txBody>
      </p:sp>
      <p:sp>
        <p:nvSpPr>
          <p:cNvPr id="9" name="Content Placeholder 8"/>
          <p:cNvSpPr>
            <a:spLocks noGrp="1"/>
          </p:cNvSpPr>
          <p:nvPr>
            <p:ph idx="1"/>
          </p:nvPr>
        </p:nvSpPr>
        <p:spPr>
          <a:xfrm>
            <a:off x="228600" y="1600200"/>
            <a:ext cx="8686800" cy="4756150"/>
          </a:xfrm>
        </p:spPr>
        <p:txBody>
          <a:bodyPr>
            <a:noAutofit/>
          </a:bodyPr>
          <a:lstStyle/>
          <a:p>
            <a:r>
              <a:rPr lang="en-US" dirty="0" smtClean="0"/>
              <a:t>IP </a:t>
            </a:r>
            <a:r>
              <a:rPr lang="en-US" dirty="0"/>
              <a:t>theft </a:t>
            </a:r>
            <a:r>
              <a:rPr lang="en-US" dirty="0" smtClean="0"/>
              <a:t>has negative impacts on businesses. </a:t>
            </a:r>
            <a:endParaRPr lang="en-US" dirty="0"/>
          </a:p>
          <a:p>
            <a:r>
              <a:rPr lang="en-US" dirty="0"/>
              <a:t>Global online piracy is rife in the area of digital </a:t>
            </a:r>
            <a:r>
              <a:rPr lang="en-US" dirty="0" smtClean="0"/>
              <a:t>content.</a:t>
            </a:r>
            <a:endParaRPr lang="en-US" dirty="0"/>
          </a:p>
          <a:p>
            <a:r>
              <a:rPr lang="en-US" dirty="0"/>
              <a:t>IP rights are </a:t>
            </a:r>
            <a:r>
              <a:rPr lang="en-US" dirty="0" smtClean="0"/>
              <a:t>territorial.</a:t>
            </a:r>
          </a:p>
          <a:p>
            <a:pPr marL="342900" lvl="2" indent="-342900"/>
            <a:r>
              <a:rPr lang="en-US" sz="3200" dirty="0"/>
              <a:t>Entrepreneurs </a:t>
            </a:r>
            <a:r>
              <a:rPr lang="en-US" sz="3200" dirty="0" smtClean="0"/>
              <a:t>must </a:t>
            </a:r>
            <a:r>
              <a:rPr lang="en-US" sz="3200" dirty="0"/>
              <a:t>register for local IP ownership within that </a:t>
            </a:r>
            <a:r>
              <a:rPr lang="en-US" sz="3200" dirty="0" smtClean="0"/>
              <a:t>country.</a:t>
            </a:r>
            <a:endParaRPr lang="en-US" sz="3200" dirty="0"/>
          </a:p>
          <a:p>
            <a:pPr lvl="1"/>
            <a:r>
              <a:rPr lang="en-US" dirty="0" smtClean="0"/>
              <a:t>Should not rely </a:t>
            </a:r>
            <a:r>
              <a:rPr lang="en-US" dirty="0"/>
              <a:t>on your patent for business </a:t>
            </a:r>
            <a:r>
              <a:rPr lang="en-US" dirty="0" smtClean="0"/>
              <a:t>strategy.</a:t>
            </a: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306034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9600" y="685800"/>
            <a:ext cx="8229600" cy="914400"/>
          </a:xfrm>
        </p:spPr>
        <p:txBody>
          <a:bodyPr>
            <a:normAutofit/>
          </a:bodyPr>
          <a:lstStyle/>
          <a:p>
            <a:r>
              <a:rPr lang="en-US" sz="4000" dirty="0"/>
              <a:t>Common IP Traps </a:t>
            </a:r>
            <a:r>
              <a:rPr lang="en-US" sz="2400" dirty="0"/>
              <a:t>(1 of </a:t>
            </a:r>
            <a:r>
              <a:rPr lang="en-US" sz="2400" dirty="0" smtClean="0"/>
              <a:t>5) </a:t>
            </a:r>
            <a:endParaRPr lang="en-US" sz="2400" dirty="0"/>
          </a:p>
        </p:txBody>
      </p:sp>
      <p:sp>
        <p:nvSpPr>
          <p:cNvPr id="9" name="Content Placeholder 8"/>
          <p:cNvSpPr>
            <a:spLocks noGrp="1"/>
          </p:cNvSpPr>
          <p:nvPr>
            <p:ph idx="1"/>
          </p:nvPr>
        </p:nvSpPr>
        <p:spPr>
          <a:xfrm>
            <a:off x="304800" y="1600200"/>
            <a:ext cx="8534400" cy="4756150"/>
          </a:xfrm>
        </p:spPr>
        <p:txBody>
          <a:bodyPr>
            <a:noAutofit/>
          </a:bodyPr>
          <a:lstStyle/>
          <a:p>
            <a:pPr marL="0" lvl="0" indent="0">
              <a:buNone/>
            </a:pPr>
            <a:r>
              <a:rPr lang="en-US" dirty="0" smtClean="0"/>
              <a:t>Publicly </a:t>
            </a:r>
            <a:r>
              <a:rPr lang="en-US" dirty="0"/>
              <a:t>Disclosing Your Invention</a:t>
            </a:r>
            <a:endParaRPr lang="en-IN" dirty="0"/>
          </a:p>
          <a:p>
            <a:r>
              <a:rPr lang="en-US" dirty="0"/>
              <a:t>Disclosing means you might not be able to even patent your </a:t>
            </a:r>
            <a:r>
              <a:rPr lang="en-US" dirty="0" smtClean="0"/>
              <a:t>product.</a:t>
            </a:r>
            <a:endParaRPr lang="en-US" dirty="0"/>
          </a:p>
          <a:p>
            <a:pPr lvl="1"/>
            <a:r>
              <a:rPr lang="en-US" dirty="0"/>
              <a:t>File a provisional patent </a:t>
            </a:r>
            <a:r>
              <a:rPr lang="en-US" dirty="0" smtClean="0"/>
              <a:t>application. </a:t>
            </a:r>
            <a:endParaRPr lang="en-US" dirty="0"/>
          </a:p>
          <a:p>
            <a:pPr lvl="1"/>
            <a:r>
              <a:rPr lang="en-US" dirty="0" smtClean="0"/>
              <a:t>File </a:t>
            </a:r>
            <a:r>
              <a:rPr lang="en-US" dirty="0"/>
              <a:t>a full patent application within 12 </a:t>
            </a:r>
            <a:r>
              <a:rPr lang="en-US" dirty="0" smtClean="0"/>
              <a:t>months.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643855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Common IP Traps </a:t>
            </a:r>
            <a:r>
              <a:rPr lang="en-US" sz="2400" dirty="0"/>
              <a:t>(2 of </a:t>
            </a:r>
            <a:r>
              <a:rPr lang="en-US" sz="2400" dirty="0" smtClean="0"/>
              <a:t>5) </a:t>
            </a:r>
            <a:endParaRPr lang="en-US" sz="2400" dirty="0"/>
          </a:p>
        </p:txBody>
      </p:sp>
      <p:sp>
        <p:nvSpPr>
          <p:cNvPr id="9" name="Content Placeholder 8"/>
          <p:cNvSpPr>
            <a:spLocks noGrp="1"/>
          </p:cNvSpPr>
          <p:nvPr>
            <p:ph idx="1"/>
          </p:nvPr>
        </p:nvSpPr>
        <p:spPr>
          <a:xfrm>
            <a:off x="228600" y="1676400"/>
            <a:ext cx="8610600" cy="4495800"/>
          </a:xfrm>
        </p:spPr>
        <p:txBody>
          <a:bodyPr>
            <a:noAutofit/>
          </a:bodyPr>
          <a:lstStyle/>
          <a:p>
            <a:pPr marL="0" lvl="0" indent="0">
              <a:buNone/>
            </a:pPr>
            <a:r>
              <a:rPr lang="en-US" dirty="0"/>
              <a:t>Failure to Protect Product and Processes</a:t>
            </a:r>
            <a:endParaRPr lang="en-IN" dirty="0"/>
          </a:p>
          <a:p>
            <a:r>
              <a:rPr lang="en-US" dirty="0"/>
              <a:t>Some inventors protect their products by building unique markers into </a:t>
            </a:r>
            <a:r>
              <a:rPr lang="en-US" dirty="0" smtClean="0"/>
              <a:t>them.</a:t>
            </a:r>
            <a:endParaRPr lang="en-US" dirty="0"/>
          </a:p>
          <a:p>
            <a:r>
              <a:rPr lang="en-US" dirty="0"/>
              <a:t>Another option is to license their innovation to a larger </a:t>
            </a:r>
            <a:r>
              <a:rPr lang="en-US" dirty="0" smtClean="0"/>
              <a:t>organization. </a:t>
            </a:r>
            <a:endParaRPr lang="en-US" dirty="0"/>
          </a:p>
          <a:p>
            <a:r>
              <a:rPr lang="en-US" dirty="0"/>
              <a:t>The inventor profits through </a:t>
            </a:r>
            <a:r>
              <a:rPr lang="en-US" dirty="0" smtClean="0"/>
              <a:t>royalties.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4014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838200"/>
          </a:xfrm>
        </p:spPr>
        <p:txBody>
          <a:bodyPr>
            <a:normAutofit/>
          </a:bodyPr>
          <a:lstStyle/>
          <a:p>
            <a:r>
              <a:rPr lang="en-US" sz="4000" dirty="0"/>
              <a:t>Legal Considerations </a:t>
            </a:r>
            <a:r>
              <a:rPr lang="en-US" sz="2400" dirty="0"/>
              <a:t>(1 of </a:t>
            </a:r>
            <a:r>
              <a:rPr lang="en-US" sz="2400" dirty="0" smtClean="0"/>
              <a:t>10) </a:t>
            </a:r>
            <a:endParaRPr lang="en-US" sz="2400" dirty="0"/>
          </a:p>
        </p:txBody>
      </p:sp>
      <p:sp>
        <p:nvSpPr>
          <p:cNvPr id="9" name="Content Placeholder 8"/>
          <p:cNvSpPr>
            <a:spLocks noGrp="1"/>
          </p:cNvSpPr>
          <p:nvPr>
            <p:ph idx="1"/>
          </p:nvPr>
        </p:nvSpPr>
        <p:spPr>
          <a:xfrm>
            <a:off x="228600" y="1524000"/>
            <a:ext cx="8763000" cy="4832350"/>
          </a:xfrm>
        </p:spPr>
        <p:txBody>
          <a:bodyPr>
            <a:normAutofit/>
          </a:bodyPr>
          <a:lstStyle/>
          <a:p>
            <a:r>
              <a:rPr lang="en-US" dirty="0" smtClean="0"/>
              <a:t>Legal </a:t>
            </a:r>
            <a:r>
              <a:rPr lang="en-US" dirty="0"/>
              <a:t>costs vary depending on the kind of </a:t>
            </a:r>
            <a:r>
              <a:rPr lang="en-US" dirty="0" smtClean="0"/>
              <a:t>business.</a:t>
            </a:r>
            <a:endParaRPr lang="en-US" dirty="0"/>
          </a:p>
          <a:p>
            <a:r>
              <a:rPr lang="en-US" dirty="0" smtClean="0"/>
              <a:t>Use </a:t>
            </a:r>
            <a:r>
              <a:rPr lang="en-US" dirty="0"/>
              <a:t>online sites to identify the kind of legal </a:t>
            </a:r>
            <a:r>
              <a:rPr lang="en-US" dirty="0" smtClean="0"/>
              <a:t>counsel. </a:t>
            </a:r>
          </a:p>
          <a:p>
            <a:r>
              <a:rPr lang="en-US" dirty="0" smtClean="0"/>
              <a:t>USPTO: Provides </a:t>
            </a:r>
            <a:r>
              <a:rPr lang="en-US" dirty="0"/>
              <a:t>a pro bono legal </a:t>
            </a:r>
            <a:r>
              <a:rPr lang="en-US" dirty="0" smtClean="0"/>
              <a:t>support.</a:t>
            </a:r>
          </a:p>
          <a:p>
            <a:r>
              <a:rPr lang="en-US" dirty="0" smtClean="0"/>
              <a:t>The SCORE association. </a:t>
            </a:r>
          </a:p>
          <a:p>
            <a:r>
              <a:rPr lang="en-US" dirty="0"/>
              <a:t>Important to choose the right kind of legal structure. </a:t>
            </a:r>
          </a:p>
          <a:p>
            <a:pPr marL="0" indent="0">
              <a:buNone/>
            </a:pP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18702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Common IP Traps </a:t>
            </a:r>
            <a:r>
              <a:rPr lang="en-US" sz="2400" dirty="0" smtClean="0"/>
              <a:t>(3 </a:t>
            </a:r>
            <a:r>
              <a:rPr lang="en-US" sz="2400" dirty="0"/>
              <a:t>of </a:t>
            </a:r>
            <a:r>
              <a:rPr lang="en-US" sz="2400" dirty="0" smtClean="0"/>
              <a:t>5) </a:t>
            </a:r>
            <a:endParaRPr lang="en-US" sz="2400" dirty="0"/>
          </a:p>
        </p:txBody>
      </p:sp>
      <p:sp>
        <p:nvSpPr>
          <p:cNvPr id="9" name="Content Placeholder 8"/>
          <p:cNvSpPr>
            <a:spLocks noGrp="1"/>
          </p:cNvSpPr>
          <p:nvPr>
            <p:ph idx="1"/>
          </p:nvPr>
        </p:nvSpPr>
        <p:spPr>
          <a:xfrm>
            <a:off x="152400" y="1600200"/>
            <a:ext cx="8763000" cy="4572000"/>
          </a:xfrm>
        </p:spPr>
        <p:txBody>
          <a:bodyPr>
            <a:noAutofit/>
          </a:bodyPr>
          <a:lstStyle/>
          <a:p>
            <a:pPr marL="0" lvl="0" indent="0">
              <a:buNone/>
            </a:pPr>
            <a:r>
              <a:rPr lang="en-US" dirty="0"/>
              <a:t>Inability to Determine Originality</a:t>
            </a:r>
            <a:endParaRPr lang="en-IN" dirty="0"/>
          </a:p>
          <a:p>
            <a:r>
              <a:rPr lang="en-US" dirty="0"/>
              <a:t>Entrepreneurs often build on existing products to create their </a:t>
            </a:r>
            <a:r>
              <a:rPr lang="en-US" dirty="0" smtClean="0"/>
              <a:t>innovations. </a:t>
            </a:r>
            <a:endParaRPr lang="en-US" dirty="0"/>
          </a:p>
          <a:p>
            <a:pPr lvl="1"/>
            <a:r>
              <a:rPr lang="en-US" dirty="0"/>
              <a:t>The outcome must be both novel and useful for IP </a:t>
            </a:r>
            <a:r>
              <a:rPr lang="en-US" dirty="0" smtClean="0"/>
              <a:t>protection.</a:t>
            </a:r>
            <a:endParaRPr lang="en-US" dirty="0"/>
          </a:p>
          <a:p>
            <a:pPr lvl="1"/>
            <a:r>
              <a:rPr lang="en-US" dirty="0"/>
              <a:t>Products and services must contain enough features to improve the way they are </a:t>
            </a:r>
            <a:r>
              <a:rPr lang="en-US" dirty="0" smtClean="0"/>
              <a:t>used.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841872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62000"/>
            <a:ext cx="8229600" cy="762000"/>
          </a:xfrm>
        </p:spPr>
        <p:txBody>
          <a:bodyPr>
            <a:normAutofit/>
          </a:bodyPr>
          <a:lstStyle/>
          <a:p>
            <a:r>
              <a:rPr lang="en-US" sz="4000" dirty="0"/>
              <a:t>Common IP Traps </a:t>
            </a:r>
            <a:r>
              <a:rPr lang="en-US" sz="2400" dirty="0" smtClean="0"/>
              <a:t>(4 </a:t>
            </a:r>
            <a:r>
              <a:rPr lang="en-US" sz="2400" dirty="0"/>
              <a:t>of </a:t>
            </a:r>
            <a:r>
              <a:rPr lang="en-US" sz="2400" dirty="0" smtClean="0"/>
              <a:t>5) </a:t>
            </a:r>
            <a:endParaRPr lang="en-US" sz="2400" dirty="0"/>
          </a:p>
        </p:txBody>
      </p:sp>
      <p:sp>
        <p:nvSpPr>
          <p:cNvPr id="9" name="Content Placeholder 8"/>
          <p:cNvSpPr>
            <a:spLocks noGrp="1"/>
          </p:cNvSpPr>
          <p:nvPr>
            <p:ph idx="1"/>
          </p:nvPr>
        </p:nvSpPr>
        <p:spPr>
          <a:xfrm>
            <a:off x="228600" y="1524000"/>
            <a:ext cx="8686800" cy="4648200"/>
          </a:xfrm>
        </p:spPr>
        <p:txBody>
          <a:bodyPr>
            <a:noAutofit/>
          </a:bodyPr>
          <a:lstStyle/>
          <a:p>
            <a:pPr marL="0" lvl="0" indent="0">
              <a:buNone/>
            </a:pPr>
            <a:r>
              <a:rPr lang="en-US" dirty="0"/>
              <a:t>Failure to Assign Ownership</a:t>
            </a:r>
            <a:endParaRPr lang="en-IN" dirty="0"/>
          </a:p>
          <a:p>
            <a:r>
              <a:rPr lang="en-US" dirty="0"/>
              <a:t>B</a:t>
            </a:r>
            <a:r>
              <a:rPr lang="en-US" dirty="0" smtClean="0"/>
              <a:t>est </a:t>
            </a:r>
            <a:r>
              <a:rPr lang="en-US" dirty="0"/>
              <a:t>to make formal agreements regarding IP </a:t>
            </a:r>
            <a:r>
              <a:rPr lang="en-US" dirty="0" smtClean="0"/>
              <a:t>ownership.  </a:t>
            </a:r>
            <a:endParaRPr lang="en-US" dirty="0"/>
          </a:p>
          <a:p>
            <a:r>
              <a:rPr lang="en-US" dirty="0"/>
              <a:t>Ownership can even vest </a:t>
            </a:r>
            <a:r>
              <a:rPr lang="en-US" dirty="0" smtClean="0"/>
              <a:t>in: </a:t>
            </a:r>
          </a:p>
          <a:p>
            <a:pPr lvl="1"/>
            <a:r>
              <a:rPr lang="en-US" dirty="0" smtClean="0"/>
              <a:t>People </a:t>
            </a:r>
            <a:r>
              <a:rPr lang="en-US" dirty="0"/>
              <a:t>you haven’t </a:t>
            </a:r>
            <a:r>
              <a:rPr lang="en-US" dirty="0" smtClean="0"/>
              <a:t>paid.</a:t>
            </a:r>
          </a:p>
          <a:p>
            <a:pPr lvl="1"/>
            <a:r>
              <a:rPr lang="en-US" dirty="0" smtClean="0"/>
              <a:t>People </a:t>
            </a:r>
            <a:r>
              <a:rPr lang="en-US" dirty="0"/>
              <a:t>you have paid but who haven’t signed a formal assignment of </a:t>
            </a:r>
            <a:r>
              <a:rPr lang="en-US" dirty="0" smtClean="0"/>
              <a:t>ownership.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869984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36418" y="717550"/>
            <a:ext cx="8229600" cy="882650"/>
          </a:xfrm>
        </p:spPr>
        <p:txBody>
          <a:bodyPr>
            <a:normAutofit/>
          </a:bodyPr>
          <a:lstStyle/>
          <a:p>
            <a:r>
              <a:rPr lang="en-US" sz="4000" dirty="0"/>
              <a:t>Common IP Traps </a:t>
            </a:r>
            <a:r>
              <a:rPr lang="en-US" sz="2400" dirty="0" smtClean="0"/>
              <a:t>(5 </a:t>
            </a:r>
            <a:r>
              <a:rPr lang="en-US" sz="2400" dirty="0"/>
              <a:t>of </a:t>
            </a:r>
            <a:r>
              <a:rPr lang="en-US" sz="2400" dirty="0" smtClean="0"/>
              <a:t>5) </a:t>
            </a:r>
            <a:endParaRPr lang="en-US" sz="2400" dirty="0"/>
          </a:p>
        </p:txBody>
      </p:sp>
      <p:sp>
        <p:nvSpPr>
          <p:cNvPr id="9" name="Content Placeholder 8"/>
          <p:cNvSpPr>
            <a:spLocks noGrp="1"/>
          </p:cNvSpPr>
          <p:nvPr>
            <p:ph idx="1"/>
          </p:nvPr>
        </p:nvSpPr>
        <p:spPr>
          <a:xfrm>
            <a:off x="152400" y="1752600"/>
            <a:ext cx="8763000" cy="4267200"/>
          </a:xfrm>
        </p:spPr>
        <p:txBody>
          <a:bodyPr>
            <a:noAutofit/>
          </a:bodyPr>
          <a:lstStyle/>
          <a:p>
            <a:pPr marL="0" lvl="0" indent="0">
              <a:buNone/>
            </a:pPr>
            <a:r>
              <a:rPr lang="en-US" dirty="0"/>
              <a:t>Failure to Protect IP in Global Markets</a:t>
            </a:r>
            <a:endParaRPr lang="en-IN" dirty="0"/>
          </a:p>
          <a:p>
            <a:r>
              <a:rPr lang="en-US" dirty="0" smtClean="0"/>
              <a:t>To </a:t>
            </a:r>
            <a:r>
              <a:rPr lang="en-US" dirty="0"/>
              <a:t>sell in different territories need to get the right legal </a:t>
            </a:r>
            <a:r>
              <a:rPr lang="en-US" dirty="0" smtClean="0"/>
              <a:t>advice.</a:t>
            </a:r>
            <a:endParaRPr lang="en-US" dirty="0"/>
          </a:p>
          <a:p>
            <a:r>
              <a:rPr lang="en-US" dirty="0" smtClean="0"/>
              <a:t>Can </a:t>
            </a:r>
            <a:r>
              <a:rPr lang="en-US" dirty="0"/>
              <a:t>face some serious legal problems along the way if they fail to do so</a:t>
            </a:r>
          </a:p>
          <a:p>
            <a:pPr lvl="1"/>
            <a:r>
              <a:rPr lang="en-US" dirty="0"/>
              <a:t>Case in point: Apple Inc.  </a:t>
            </a: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974587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609600"/>
            <a:ext cx="8229600" cy="958850"/>
          </a:xfrm>
        </p:spPr>
        <p:txBody>
          <a:bodyPr>
            <a:normAutofit/>
          </a:bodyPr>
          <a:lstStyle/>
          <a:p>
            <a:r>
              <a:rPr lang="en-US" sz="4000" dirty="0"/>
              <a:t>Hiring Employees </a:t>
            </a:r>
            <a:r>
              <a:rPr lang="en-US" sz="2400" dirty="0"/>
              <a:t>(1 of </a:t>
            </a:r>
            <a:r>
              <a:rPr lang="en-US" sz="2400" dirty="0" smtClean="0"/>
              <a:t>10) </a:t>
            </a:r>
            <a:endParaRPr lang="en-US" sz="2400" dirty="0"/>
          </a:p>
        </p:txBody>
      </p:sp>
      <p:sp>
        <p:nvSpPr>
          <p:cNvPr id="9" name="Content Placeholder 8"/>
          <p:cNvSpPr>
            <a:spLocks noGrp="1"/>
          </p:cNvSpPr>
          <p:nvPr>
            <p:ph idx="1"/>
          </p:nvPr>
        </p:nvSpPr>
        <p:spPr>
          <a:xfrm>
            <a:off x="228600" y="1676400"/>
            <a:ext cx="8610600" cy="4572000"/>
          </a:xfrm>
        </p:spPr>
        <p:txBody>
          <a:bodyPr>
            <a:noAutofit/>
          </a:bodyPr>
          <a:lstStyle/>
          <a:p>
            <a:r>
              <a:rPr lang="en-US" dirty="0" smtClean="0"/>
              <a:t>More </a:t>
            </a:r>
            <a:r>
              <a:rPr lang="en-US" dirty="0"/>
              <a:t>to the hiring process than interviewing and </a:t>
            </a:r>
            <a:r>
              <a:rPr lang="en-US" dirty="0" smtClean="0"/>
              <a:t>selecting. </a:t>
            </a:r>
          </a:p>
          <a:p>
            <a:pPr lvl="1"/>
            <a:r>
              <a:rPr lang="en-US" dirty="0" smtClean="0"/>
              <a:t>Understand </a:t>
            </a:r>
            <a:r>
              <a:rPr lang="en-US" dirty="0"/>
              <a:t>labor </a:t>
            </a:r>
            <a:r>
              <a:rPr lang="en-US" dirty="0" smtClean="0"/>
              <a:t>laws. </a:t>
            </a:r>
            <a:endParaRPr lang="en-US" dirty="0"/>
          </a:p>
          <a:p>
            <a:pPr marL="0" indent="0">
              <a:buNone/>
            </a:pPr>
            <a:r>
              <a:rPr lang="en-US" dirty="0" smtClean="0"/>
              <a:t>Equal </a:t>
            </a:r>
            <a:r>
              <a:rPr lang="en-US" dirty="0"/>
              <a:t>Employment </a:t>
            </a:r>
            <a:r>
              <a:rPr lang="en-US" dirty="0" smtClean="0"/>
              <a:t>Opportunity.</a:t>
            </a:r>
            <a:endParaRPr lang="en-US" dirty="0"/>
          </a:p>
          <a:p>
            <a:r>
              <a:rPr lang="en-US" dirty="0"/>
              <a:t>Federal laws prohibit </a:t>
            </a:r>
            <a:r>
              <a:rPr lang="en-US" dirty="0" smtClean="0"/>
              <a:t>discrimination.</a:t>
            </a:r>
            <a:endParaRPr lang="en-US" dirty="0"/>
          </a:p>
          <a:p>
            <a:r>
              <a:rPr lang="en-US" dirty="0"/>
              <a:t>Workers with disabilities are also </a:t>
            </a:r>
            <a:r>
              <a:rPr lang="en-US" dirty="0" smtClean="0"/>
              <a:t>protected.</a:t>
            </a:r>
            <a:endParaRPr lang="en-US" dirty="0"/>
          </a:p>
          <a:p>
            <a:r>
              <a:rPr lang="en-US" dirty="0"/>
              <a:t>No discrimination with regard to sexual </a:t>
            </a:r>
            <a:r>
              <a:rPr lang="en-US" dirty="0" smtClean="0"/>
              <a:t>orientation.</a:t>
            </a:r>
            <a:endParaRPr lang="en-US" dirty="0"/>
          </a:p>
          <a:p>
            <a:endParaRPr lang="en-IN" dirty="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479995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609600"/>
            <a:ext cx="8229600" cy="958850"/>
          </a:xfrm>
        </p:spPr>
        <p:txBody>
          <a:bodyPr>
            <a:normAutofit/>
          </a:bodyPr>
          <a:lstStyle/>
          <a:p>
            <a:r>
              <a:rPr lang="en-US" sz="4000" dirty="0"/>
              <a:t>Hiring Employees </a:t>
            </a:r>
            <a:r>
              <a:rPr lang="en-US" sz="2400" dirty="0" smtClean="0"/>
              <a:t>(2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676400"/>
            <a:ext cx="8610600" cy="4572000"/>
          </a:xfrm>
        </p:spPr>
        <p:txBody>
          <a:bodyPr>
            <a:noAutofit/>
          </a:bodyPr>
          <a:lstStyle/>
          <a:p>
            <a:pPr marL="0" indent="0">
              <a:buNone/>
            </a:pPr>
            <a:r>
              <a:rPr lang="en-US" dirty="0" smtClean="0"/>
              <a:t>Equal </a:t>
            </a:r>
            <a:r>
              <a:rPr lang="en-US" dirty="0"/>
              <a:t>Employment Opportunity</a:t>
            </a:r>
          </a:p>
          <a:p>
            <a:r>
              <a:rPr lang="en-US" dirty="0"/>
              <a:t>Federal laws prohibit </a:t>
            </a:r>
            <a:r>
              <a:rPr lang="en-US" dirty="0" smtClean="0"/>
              <a:t>discrimination.</a:t>
            </a:r>
            <a:endParaRPr lang="en-US" dirty="0"/>
          </a:p>
          <a:p>
            <a:r>
              <a:rPr lang="en-US" dirty="0"/>
              <a:t>Workers with disabilities are also </a:t>
            </a:r>
            <a:r>
              <a:rPr lang="en-US" dirty="0" smtClean="0"/>
              <a:t>protected. </a:t>
            </a:r>
            <a:endParaRPr lang="en-US" dirty="0"/>
          </a:p>
          <a:p>
            <a:r>
              <a:rPr lang="en-US" dirty="0"/>
              <a:t>No discrimination with regard to sexual </a:t>
            </a:r>
            <a:r>
              <a:rPr lang="en-US" dirty="0" smtClean="0"/>
              <a:t>orientation. </a:t>
            </a:r>
            <a:endParaRPr lang="en-US" dirty="0"/>
          </a:p>
          <a:p>
            <a:endParaRPr lang="en-IN" dirty="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743165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Hiring Employees </a:t>
            </a:r>
            <a:r>
              <a:rPr lang="en-US" sz="2400" dirty="0" smtClean="0"/>
              <a:t>(3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676400"/>
            <a:ext cx="8534400" cy="4572000"/>
          </a:xfrm>
        </p:spPr>
        <p:txBody>
          <a:bodyPr>
            <a:noAutofit/>
          </a:bodyPr>
          <a:lstStyle/>
          <a:p>
            <a:pPr marL="0" indent="0">
              <a:buNone/>
            </a:pPr>
            <a:r>
              <a:rPr lang="en-US" dirty="0"/>
              <a:t>Employer Identification Number (EIN)</a:t>
            </a:r>
            <a:endParaRPr lang="en-IN" dirty="0"/>
          </a:p>
          <a:p>
            <a:r>
              <a:rPr lang="en-US" dirty="0" smtClean="0"/>
              <a:t>Get an EIN number. </a:t>
            </a:r>
          </a:p>
          <a:p>
            <a:r>
              <a:rPr lang="en-US" dirty="0" smtClean="0"/>
              <a:t>EIN is used on </a:t>
            </a:r>
            <a:r>
              <a:rPr lang="en-US" dirty="0"/>
              <a:t>documents and tax </a:t>
            </a:r>
            <a:r>
              <a:rPr lang="en-US" dirty="0" smtClean="0"/>
              <a:t>returns. </a:t>
            </a:r>
            <a:endParaRPr lang="en-US" dirty="0"/>
          </a:p>
          <a:p>
            <a:r>
              <a:rPr lang="en-US" dirty="0" smtClean="0"/>
              <a:t>Register newly </a:t>
            </a:r>
            <a:r>
              <a:rPr lang="en-US" dirty="0"/>
              <a:t>hired employee with your state </a:t>
            </a:r>
            <a:r>
              <a:rPr lang="en-US" dirty="0" smtClean="0"/>
              <a:t>directory. </a:t>
            </a:r>
            <a:endParaRPr lang="en-IN" dirty="0"/>
          </a:p>
          <a:p>
            <a:pPr marL="0" indent="0">
              <a:buNone/>
            </a:pP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2197500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3355" y="706301"/>
            <a:ext cx="8229600" cy="990600"/>
          </a:xfrm>
        </p:spPr>
        <p:txBody>
          <a:bodyPr>
            <a:normAutofit/>
          </a:bodyPr>
          <a:lstStyle/>
          <a:p>
            <a:r>
              <a:rPr lang="en-US" sz="4000" dirty="0"/>
              <a:t>Hiring Employees </a:t>
            </a:r>
            <a:r>
              <a:rPr lang="en-US" sz="2400" dirty="0" smtClean="0"/>
              <a:t>(4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905000"/>
            <a:ext cx="8763000" cy="4191000"/>
          </a:xfrm>
        </p:spPr>
        <p:txBody>
          <a:bodyPr>
            <a:noAutofit/>
          </a:bodyPr>
          <a:lstStyle/>
          <a:p>
            <a:pPr marL="0" indent="0">
              <a:buNone/>
            </a:pPr>
            <a:r>
              <a:rPr lang="en-US" dirty="0"/>
              <a:t>Unemployment and Workers’ Compensation</a:t>
            </a:r>
            <a:endParaRPr lang="en-IN" dirty="0"/>
          </a:p>
          <a:p>
            <a:r>
              <a:rPr lang="en-US" dirty="0"/>
              <a:t>Register with </a:t>
            </a:r>
            <a:r>
              <a:rPr lang="en-US" dirty="0" smtClean="0"/>
              <a:t>labor </a:t>
            </a:r>
            <a:r>
              <a:rPr lang="en-US" dirty="0"/>
              <a:t>department to pay unemployment compensation </a:t>
            </a:r>
            <a:r>
              <a:rPr lang="en-US" dirty="0" smtClean="0"/>
              <a:t>taxes.</a:t>
            </a:r>
            <a:endParaRPr lang="en-US" dirty="0"/>
          </a:p>
          <a:p>
            <a:r>
              <a:rPr lang="en-US" dirty="0"/>
              <a:t>Depending on business </a:t>
            </a:r>
            <a:r>
              <a:rPr lang="en-US" dirty="0" smtClean="0"/>
              <a:t>size: Register </a:t>
            </a:r>
            <a:r>
              <a:rPr lang="en-US" dirty="0"/>
              <a:t>for workers’ compensation </a:t>
            </a:r>
            <a:r>
              <a:rPr lang="en-US" dirty="0" smtClean="0"/>
              <a:t>insurance.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4200038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740229"/>
            <a:ext cx="8366760" cy="990600"/>
          </a:xfrm>
        </p:spPr>
        <p:txBody>
          <a:bodyPr>
            <a:normAutofit/>
          </a:bodyPr>
          <a:lstStyle/>
          <a:p>
            <a:r>
              <a:rPr lang="en-US" sz="4000" dirty="0"/>
              <a:t>Hiring Employees </a:t>
            </a:r>
            <a:r>
              <a:rPr lang="en-US" sz="2400" dirty="0" smtClean="0"/>
              <a:t>(5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304800" y="1730829"/>
            <a:ext cx="8610600" cy="4625521"/>
          </a:xfrm>
        </p:spPr>
        <p:txBody>
          <a:bodyPr>
            <a:noAutofit/>
          </a:bodyPr>
          <a:lstStyle/>
          <a:p>
            <a:pPr marL="0" indent="0">
              <a:buNone/>
            </a:pPr>
            <a:r>
              <a:rPr lang="en-US" dirty="0"/>
              <a:t>Employee Forms</a:t>
            </a:r>
            <a:endParaRPr lang="en-IN" dirty="0"/>
          </a:p>
          <a:p>
            <a:r>
              <a:rPr lang="en-US" dirty="0"/>
              <a:t>Set up personnel files containing important documents for each </a:t>
            </a:r>
            <a:r>
              <a:rPr lang="en-US" dirty="0" smtClean="0"/>
              <a:t>employee.</a:t>
            </a:r>
            <a:endParaRPr lang="en-US" dirty="0"/>
          </a:p>
          <a:p>
            <a:pPr lvl="1"/>
            <a:r>
              <a:rPr lang="en-US" dirty="0" smtClean="0"/>
              <a:t>Fill </a:t>
            </a:r>
            <a:r>
              <a:rPr lang="en-US" dirty="0"/>
              <a:t>out a W-4 </a:t>
            </a:r>
            <a:r>
              <a:rPr lang="en-US" dirty="0" smtClean="0"/>
              <a:t>form. </a:t>
            </a:r>
            <a:endParaRPr lang="en-US" dirty="0"/>
          </a:p>
          <a:p>
            <a:pPr lvl="1"/>
            <a:r>
              <a:rPr lang="en-US" dirty="0"/>
              <a:t>The Form 1-9 needs to be completed within three </a:t>
            </a:r>
            <a:r>
              <a:rPr lang="en-US" dirty="0" smtClean="0"/>
              <a:t>days. </a:t>
            </a:r>
            <a:endParaRPr lang="en-US" dirty="0"/>
          </a:p>
          <a:p>
            <a:pPr lvl="1"/>
            <a:r>
              <a:rPr lang="en-US" dirty="0" smtClean="0"/>
              <a:t>File </a:t>
            </a:r>
            <a:r>
              <a:rPr lang="en-US" dirty="0"/>
              <a:t>IRS Form 940 every </a:t>
            </a:r>
            <a:r>
              <a:rPr lang="en-US" dirty="0" smtClean="0"/>
              <a:t>year.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3540441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70263" y="762000"/>
            <a:ext cx="8229600" cy="838200"/>
          </a:xfrm>
        </p:spPr>
        <p:txBody>
          <a:bodyPr>
            <a:normAutofit/>
          </a:bodyPr>
          <a:lstStyle/>
          <a:p>
            <a:r>
              <a:rPr lang="en-US" sz="4000" dirty="0"/>
              <a:t>Hiring Employees </a:t>
            </a:r>
            <a:r>
              <a:rPr lang="en-US" sz="2400" dirty="0" smtClean="0"/>
              <a:t>(6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752600"/>
            <a:ext cx="8686800" cy="4603750"/>
          </a:xfrm>
        </p:spPr>
        <p:txBody>
          <a:bodyPr>
            <a:noAutofit/>
          </a:bodyPr>
          <a:lstStyle/>
          <a:p>
            <a:pPr marL="0" indent="0">
              <a:buNone/>
            </a:pPr>
            <a:r>
              <a:rPr lang="en-IN" dirty="0"/>
              <a:t>Benefits</a:t>
            </a:r>
          </a:p>
          <a:p>
            <a:r>
              <a:rPr lang="en-US" dirty="0" smtClean="0"/>
              <a:t>Decide </a:t>
            </a:r>
            <a:r>
              <a:rPr lang="en-US" dirty="0"/>
              <a:t>the benefits you plan to provide your </a:t>
            </a:r>
            <a:r>
              <a:rPr lang="en-US" dirty="0" smtClean="0"/>
              <a:t>employees.</a:t>
            </a:r>
            <a:endParaRPr lang="en-US" dirty="0"/>
          </a:p>
          <a:p>
            <a:pPr lvl="1"/>
            <a:r>
              <a:rPr lang="en-US" dirty="0" smtClean="0"/>
              <a:t>Pay </a:t>
            </a:r>
            <a:r>
              <a:rPr lang="en-US" dirty="0"/>
              <a:t>and withhold Social Security </a:t>
            </a:r>
            <a:r>
              <a:rPr lang="en-US" dirty="0" smtClean="0"/>
              <a:t>taxes.  </a:t>
            </a:r>
            <a:endParaRPr lang="en-US" dirty="0"/>
          </a:p>
          <a:p>
            <a:pPr lvl="1"/>
            <a:r>
              <a:rPr lang="en-US" dirty="0" smtClean="0"/>
              <a:t>Provide </a:t>
            </a:r>
            <a:r>
              <a:rPr lang="en-US" dirty="0"/>
              <a:t>family and medical leave and health </a:t>
            </a:r>
            <a:r>
              <a:rPr lang="en-US" dirty="0" smtClean="0"/>
              <a:t>insurance. </a:t>
            </a:r>
            <a:endParaRPr lang="en-US" dirty="0"/>
          </a:p>
          <a:p>
            <a:pPr lvl="1"/>
            <a:r>
              <a:rPr lang="en-US" dirty="0"/>
              <a:t>Optional benefits are subject to </a:t>
            </a:r>
            <a:r>
              <a:rPr lang="en-US" dirty="0" smtClean="0"/>
              <a:t>regulations.</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3051717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Hiring Employees </a:t>
            </a:r>
            <a:r>
              <a:rPr lang="en-US" sz="2400" dirty="0" smtClean="0"/>
              <a:t>(7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447800"/>
            <a:ext cx="8686800" cy="4908550"/>
          </a:xfrm>
        </p:spPr>
        <p:txBody>
          <a:bodyPr>
            <a:noAutofit/>
          </a:bodyPr>
          <a:lstStyle/>
          <a:p>
            <a:pPr marL="0" indent="0">
              <a:buNone/>
            </a:pPr>
            <a:r>
              <a:rPr lang="en-US" dirty="0"/>
              <a:t>Safety Measures</a:t>
            </a:r>
            <a:endParaRPr lang="en-IN" dirty="0"/>
          </a:p>
          <a:p>
            <a:r>
              <a:rPr lang="en-US" dirty="0" smtClean="0"/>
              <a:t>Maintain </a:t>
            </a:r>
            <a:r>
              <a:rPr lang="en-US" dirty="0"/>
              <a:t>a safe and healthy </a:t>
            </a:r>
            <a:r>
              <a:rPr lang="en-US" dirty="0" smtClean="0"/>
              <a:t>workplace.</a:t>
            </a:r>
          </a:p>
          <a:p>
            <a:pPr lvl="1"/>
            <a:r>
              <a:rPr lang="en-US" dirty="0" smtClean="0"/>
              <a:t>Train </a:t>
            </a:r>
            <a:r>
              <a:rPr lang="en-US" dirty="0"/>
              <a:t>employees to do their jobs </a:t>
            </a:r>
            <a:r>
              <a:rPr lang="en-US" dirty="0" smtClean="0"/>
              <a:t>safely.</a:t>
            </a:r>
            <a:endParaRPr lang="en-US" dirty="0"/>
          </a:p>
          <a:p>
            <a:pPr lvl="1"/>
            <a:r>
              <a:rPr lang="en-US" dirty="0"/>
              <a:t>Have provisions such as medical treatment in </a:t>
            </a:r>
            <a:r>
              <a:rPr lang="en-US" dirty="0" smtClean="0"/>
              <a:t>place. </a:t>
            </a:r>
            <a:endParaRPr lang="en-US" dirty="0"/>
          </a:p>
          <a:p>
            <a:r>
              <a:rPr lang="en-US" dirty="0"/>
              <a:t>Maintaining records, filing tax </a:t>
            </a:r>
            <a:r>
              <a:rPr lang="en-US" dirty="0" smtClean="0"/>
              <a:t>returns, </a:t>
            </a:r>
            <a:r>
              <a:rPr lang="en-US" dirty="0"/>
              <a:t>etc. go a long </a:t>
            </a:r>
            <a:r>
              <a:rPr lang="en-US" dirty="0" smtClean="0"/>
              <a:t>way.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346008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25475"/>
            <a:ext cx="8229600" cy="974726"/>
          </a:xfrm>
        </p:spPr>
        <p:txBody>
          <a:bodyPr>
            <a:normAutofit/>
          </a:bodyPr>
          <a:lstStyle/>
          <a:p>
            <a:r>
              <a:rPr lang="en-US" sz="4000" dirty="0"/>
              <a:t>Types of Legal Structures </a:t>
            </a:r>
            <a:r>
              <a:rPr lang="en-US" sz="2400" dirty="0" smtClean="0"/>
              <a:t>(2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304800" y="1600201"/>
            <a:ext cx="8686800" cy="4756149"/>
          </a:xfrm>
        </p:spPr>
        <p:txBody>
          <a:bodyPr>
            <a:noAutofit/>
          </a:bodyPr>
          <a:lstStyle/>
          <a:p>
            <a:pPr marL="0" indent="0">
              <a:buNone/>
            </a:pPr>
            <a:r>
              <a:rPr lang="en-US" dirty="0"/>
              <a:t>Sole Proprietorship </a:t>
            </a:r>
            <a:endParaRPr lang="en-IN" dirty="0"/>
          </a:p>
          <a:p>
            <a:r>
              <a:rPr lang="en-US" dirty="0" smtClean="0"/>
              <a:t>A </a:t>
            </a:r>
            <a:r>
              <a:rPr lang="en-US" dirty="0"/>
              <a:t>person </a:t>
            </a:r>
            <a:r>
              <a:rPr lang="en-US" dirty="0" smtClean="0"/>
              <a:t>owns </a:t>
            </a:r>
            <a:r>
              <a:rPr lang="en-US" dirty="0"/>
              <a:t>a </a:t>
            </a:r>
            <a:r>
              <a:rPr lang="en-US" dirty="0" smtClean="0"/>
              <a:t>business. </a:t>
            </a:r>
          </a:p>
          <a:p>
            <a:pPr lvl="1"/>
            <a:r>
              <a:rPr lang="en-US" dirty="0" smtClean="0"/>
              <a:t>But </a:t>
            </a:r>
            <a:r>
              <a:rPr lang="en-US" dirty="0"/>
              <a:t>has not formed a separate entity to run </a:t>
            </a:r>
            <a:r>
              <a:rPr lang="en-US" dirty="0" smtClean="0"/>
              <a:t>it.</a:t>
            </a:r>
            <a:endParaRPr lang="en-US" dirty="0"/>
          </a:p>
          <a:p>
            <a:r>
              <a:rPr lang="en-US" dirty="0" smtClean="0"/>
              <a:t>Exposed </a:t>
            </a:r>
            <a:r>
              <a:rPr lang="en-US" dirty="0"/>
              <a:t>to all the risks and </a:t>
            </a:r>
            <a:r>
              <a:rPr lang="en-US" dirty="0" smtClean="0"/>
              <a:t>liabilities. </a:t>
            </a:r>
            <a:endParaRPr lang="en-US" dirty="0"/>
          </a:p>
          <a:p>
            <a:r>
              <a:rPr lang="en-US" dirty="0"/>
              <a:t>A common choice of business </a:t>
            </a:r>
            <a:r>
              <a:rPr lang="en-US" dirty="0" smtClean="0"/>
              <a:t>structures.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215373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Hiring Employees </a:t>
            </a:r>
            <a:r>
              <a:rPr lang="en-US" sz="2400" dirty="0" smtClean="0"/>
              <a:t>(8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304800" y="1600200"/>
            <a:ext cx="8610600" cy="4572000"/>
          </a:xfrm>
        </p:spPr>
        <p:txBody>
          <a:bodyPr>
            <a:noAutofit/>
          </a:bodyPr>
          <a:lstStyle/>
          <a:p>
            <a:pPr marL="0" indent="0">
              <a:buNone/>
            </a:pPr>
            <a:r>
              <a:rPr lang="en-US" dirty="0"/>
              <a:t>Hiring a Contractor or an Employee?</a:t>
            </a:r>
            <a:endParaRPr lang="en-IN" dirty="0"/>
          </a:p>
          <a:p>
            <a:r>
              <a:rPr lang="en-US" dirty="0" smtClean="0"/>
              <a:t>Distinguish </a:t>
            </a:r>
            <a:r>
              <a:rPr lang="en-US" dirty="0"/>
              <a:t>between contractors and </a:t>
            </a:r>
            <a:r>
              <a:rPr lang="en-US" dirty="0" smtClean="0"/>
              <a:t>employees. </a:t>
            </a:r>
            <a:endParaRPr lang="en-US" dirty="0"/>
          </a:p>
          <a:p>
            <a:pPr lvl="1"/>
            <a:r>
              <a:rPr lang="en-US" dirty="0" smtClean="0"/>
              <a:t>Startups </a:t>
            </a:r>
            <a:r>
              <a:rPr lang="en-US" dirty="0"/>
              <a:t>and small businesses use independent </a:t>
            </a:r>
            <a:r>
              <a:rPr lang="en-US" dirty="0" smtClean="0"/>
              <a:t>contractors. </a:t>
            </a:r>
            <a:endParaRPr lang="en-US" dirty="0"/>
          </a:p>
          <a:p>
            <a:pPr lvl="1"/>
            <a:r>
              <a:rPr lang="en-US" dirty="0"/>
              <a:t>Working with independent contractors gives employers greater </a:t>
            </a:r>
            <a:r>
              <a:rPr lang="en-US" dirty="0" smtClean="0"/>
              <a:t>flexibility.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810068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Hiring Employees </a:t>
            </a:r>
            <a:r>
              <a:rPr lang="en-US" sz="2400" dirty="0" smtClean="0"/>
              <a:t>(9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600200"/>
            <a:ext cx="8686800" cy="4572000"/>
          </a:xfrm>
        </p:spPr>
        <p:txBody>
          <a:bodyPr>
            <a:noAutofit/>
          </a:bodyPr>
          <a:lstStyle/>
          <a:p>
            <a:pPr marL="0" indent="0">
              <a:buNone/>
            </a:pPr>
            <a:r>
              <a:rPr lang="en-US" dirty="0"/>
              <a:t>Hiring a Contractor or an Employee?</a:t>
            </a:r>
            <a:endParaRPr lang="en-IN" dirty="0"/>
          </a:p>
          <a:p>
            <a:r>
              <a:rPr lang="en-US" dirty="0" smtClean="0"/>
              <a:t>Valuable </a:t>
            </a:r>
            <a:r>
              <a:rPr lang="en-US" dirty="0"/>
              <a:t>cost savings in hiring </a:t>
            </a:r>
            <a:r>
              <a:rPr lang="en-US" dirty="0" smtClean="0"/>
              <a:t>contractors. </a:t>
            </a:r>
            <a:endParaRPr lang="en-US" dirty="0"/>
          </a:p>
          <a:p>
            <a:r>
              <a:rPr lang="en-US" dirty="0"/>
              <a:t>Misclassifying contractors and employees </a:t>
            </a:r>
            <a:r>
              <a:rPr lang="en-US" dirty="0" smtClean="0"/>
              <a:t>has legal consequences. </a:t>
            </a:r>
            <a:endParaRPr lang="en-US" dirty="0"/>
          </a:p>
          <a:p>
            <a:r>
              <a:rPr lang="en-US" dirty="0" smtClean="0"/>
              <a:t>Significant </a:t>
            </a:r>
            <a:r>
              <a:rPr lang="en-US" dirty="0"/>
              <a:t>factor is the amount of control the employer </a:t>
            </a:r>
            <a:r>
              <a:rPr lang="en-US" dirty="0" smtClean="0"/>
              <a:t>has. </a:t>
            </a:r>
          </a:p>
          <a:p>
            <a:pPr lvl="1"/>
            <a:r>
              <a:rPr lang="en-US" dirty="0" smtClean="0"/>
              <a:t> </a:t>
            </a:r>
            <a:r>
              <a:rPr lang="en-US" dirty="0"/>
              <a:t>O</a:t>
            </a:r>
            <a:r>
              <a:rPr lang="en-US" dirty="0" smtClean="0"/>
              <a:t>ver </a:t>
            </a:r>
            <a:r>
              <a:rPr lang="en-US" dirty="0"/>
              <a:t>the work being carried </a:t>
            </a:r>
            <a:r>
              <a:rPr lang="en-US" dirty="0" smtClean="0"/>
              <a:t>out.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2057806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Hiring Employees </a:t>
            </a:r>
            <a:r>
              <a:rPr lang="en-US" sz="2400" dirty="0" smtClean="0"/>
              <a:t>(10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600200"/>
            <a:ext cx="8610600" cy="4495800"/>
          </a:xfrm>
        </p:spPr>
        <p:txBody>
          <a:bodyPr>
            <a:noAutofit/>
          </a:bodyPr>
          <a:lstStyle/>
          <a:p>
            <a:pPr marL="0" lvl="0" indent="0">
              <a:buNone/>
            </a:pPr>
            <a:r>
              <a:rPr lang="en-US" dirty="0"/>
              <a:t>Compensating Employees</a:t>
            </a:r>
            <a:endParaRPr lang="en-IN" dirty="0"/>
          </a:p>
          <a:p>
            <a:r>
              <a:rPr lang="en-US" dirty="0"/>
              <a:t>S</a:t>
            </a:r>
            <a:r>
              <a:rPr lang="en-US" dirty="0" smtClean="0"/>
              <a:t>tartup’s </a:t>
            </a:r>
            <a:r>
              <a:rPr lang="en-US" dirty="0"/>
              <a:t>need for employees outstrips the company’s ability to pay in </a:t>
            </a:r>
            <a:r>
              <a:rPr lang="en-US" dirty="0" smtClean="0"/>
              <a:t>cash.</a:t>
            </a:r>
            <a:endParaRPr lang="en-US" dirty="0"/>
          </a:p>
          <a:p>
            <a:r>
              <a:rPr lang="en-US" dirty="0"/>
              <a:t>Entrepreneurs often come up with alternative ways to compensate </a:t>
            </a:r>
            <a:r>
              <a:rPr lang="en-US" dirty="0" smtClean="0"/>
              <a:t>employees. </a:t>
            </a:r>
          </a:p>
          <a:p>
            <a:r>
              <a:rPr lang="en-US" dirty="0"/>
              <a:t>Compensation in the form of </a:t>
            </a:r>
            <a:r>
              <a:rPr lang="en-US" dirty="0" smtClean="0"/>
              <a:t>equity. </a:t>
            </a:r>
          </a:p>
          <a:p>
            <a:r>
              <a:rPr lang="en-US" dirty="0"/>
              <a:t>Unpaid </a:t>
            </a:r>
            <a:r>
              <a:rPr lang="en-US" dirty="0" smtClean="0"/>
              <a:t>Internships. </a:t>
            </a:r>
            <a:endParaRPr lang="en-IN" dirty="0"/>
          </a:p>
          <a:p>
            <a:pPr marL="0" indent="0">
              <a:buNone/>
            </a:pPr>
            <a:endParaRPr lang="en-IN"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269666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685800"/>
            <a:ext cx="8229600" cy="914400"/>
          </a:xfrm>
        </p:spPr>
        <p:txBody>
          <a:bodyPr>
            <a:normAutofit/>
          </a:bodyPr>
          <a:lstStyle/>
          <a:p>
            <a:r>
              <a:rPr lang="en-US" sz="4000" dirty="0"/>
              <a:t>Types of Legal Structures </a:t>
            </a:r>
            <a:r>
              <a:rPr lang="en-US" sz="2400" dirty="0" smtClean="0"/>
              <a:t>(3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600200"/>
            <a:ext cx="8610600" cy="4756150"/>
          </a:xfrm>
        </p:spPr>
        <p:txBody>
          <a:bodyPr>
            <a:noAutofit/>
          </a:bodyPr>
          <a:lstStyle/>
          <a:p>
            <a:pPr marL="0" lvl="0" indent="0">
              <a:buNone/>
            </a:pPr>
            <a:r>
              <a:rPr lang="en-US" dirty="0"/>
              <a:t>General Partnership</a:t>
            </a:r>
            <a:endParaRPr lang="en-IN" dirty="0"/>
          </a:p>
          <a:p>
            <a:r>
              <a:rPr lang="en-US" dirty="0" smtClean="0"/>
              <a:t>Two </a:t>
            </a:r>
            <a:r>
              <a:rPr lang="en-US" dirty="0"/>
              <a:t>or more people </a:t>
            </a:r>
            <a:r>
              <a:rPr lang="en-US" dirty="0" smtClean="0"/>
              <a:t>manage </a:t>
            </a:r>
            <a:r>
              <a:rPr lang="en-US" dirty="0"/>
              <a:t>and share </a:t>
            </a:r>
            <a:r>
              <a:rPr lang="en-US" dirty="0" smtClean="0"/>
              <a:t>the </a:t>
            </a:r>
            <a:r>
              <a:rPr lang="en-US" dirty="0"/>
              <a:t>profits and </a:t>
            </a:r>
            <a:r>
              <a:rPr lang="en-US" dirty="0" smtClean="0"/>
              <a:t>losses.</a:t>
            </a:r>
            <a:endParaRPr lang="en-US" dirty="0"/>
          </a:p>
          <a:p>
            <a:pPr lvl="1"/>
            <a:r>
              <a:rPr lang="en-US" dirty="0"/>
              <a:t>Taxes are paid at your personal income tax </a:t>
            </a:r>
            <a:r>
              <a:rPr lang="en-US" dirty="0" smtClean="0"/>
              <a:t>rates.  </a:t>
            </a:r>
            <a:endParaRPr lang="en-US" dirty="0"/>
          </a:p>
          <a:p>
            <a:pPr lvl="1"/>
            <a:r>
              <a:rPr lang="en-US" dirty="0"/>
              <a:t>Each partner is </a:t>
            </a:r>
            <a:r>
              <a:rPr lang="en-US" dirty="0" smtClean="0"/>
              <a:t>personally </a:t>
            </a:r>
            <a:r>
              <a:rPr lang="en-US" dirty="0"/>
              <a:t>liable for the </a:t>
            </a:r>
            <a:r>
              <a:rPr lang="en-US" dirty="0" smtClean="0"/>
              <a:t>financial obligations.</a:t>
            </a:r>
            <a:endParaRPr lang="en-US" dirty="0"/>
          </a:p>
          <a:p>
            <a:r>
              <a:rPr lang="en-US" dirty="0"/>
              <a:t>A high level of trust is needed between two </a:t>
            </a:r>
            <a:r>
              <a:rPr lang="en-US" dirty="0" smtClean="0"/>
              <a:t>partners.</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51720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69075" y="724354"/>
            <a:ext cx="8229600" cy="822325"/>
          </a:xfrm>
        </p:spPr>
        <p:txBody>
          <a:bodyPr>
            <a:normAutofit/>
          </a:bodyPr>
          <a:lstStyle/>
          <a:p>
            <a:r>
              <a:rPr lang="en-US" sz="4000" dirty="0"/>
              <a:t>Types of Legal Structures </a:t>
            </a:r>
            <a:r>
              <a:rPr lang="en-US" sz="2400" dirty="0" smtClean="0"/>
              <a:t>(4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152400" y="1546679"/>
            <a:ext cx="8839200" cy="4809671"/>
          </a:xfrm>
        </p:spPr>
        <p:txBody>
          <a:bodyPr>
            <a:noAutofit/>
          </a:bodyPr>
          <a:lstStyle/>
          <a:p>
            <a:pPr marL="0" lvl="0" indent="0">
              <a:buNone/>
            </a:pPr>
            <a:r>
              <a:rPr lang="en-US" dirty="0"/>
              <a:t>C Corporation</a:t>
            </a:r>
            <a:endParaRPr lang="en-IN" dirty="0"/>
          </a:p>
          <a:p>
            <a:r>
              <a:rPr lang="en-US" dirty="0"/>
              <a:t>S</a:t>
            </a:r>
            <a:r>
              <a:rPr lang="en-US" dirty="0" smtClean="0"/>
              <a:t>eparate </a:t>
            </a:r>
            <a:r>
              <a:rPr lang="en-US" dirty="0"/>
              <a:t>legal entity created by the state </a:t>
            </a:r>
            <a:r>
              <a:rPr lang="en-US" dirty="0" smtClean="0"/>
              <a:t>government.</a:t>
            </a:r>
            <a:endParaRPr lang="en-US" dirty="0"/>
          </a:p>
          <a:p>
            <a:pPr lvl="1"/>
            <a:r>
              <a:rPr lang="en-US" dirty="0"/>
              <a:t>The corporation is legally liable for its </a:t>
            </a:r>
            <a:r>
              <a:rPr lang="en-US" dirty="0" smtClean="0"/>
              <a:t>actions.</a:t>
            </a:r>
            <a:endParaRPr lang="en-US" dirty="0"/>
          </a:p>
          <a:p>
            <a:pPr lvl="1"/>
            <a:r>
              <a:rPr lang="en-US" dirty="0" smtClean="0"/>
              <a:t>Advantage </a:t>
            </a:r>
            <a:r>
              <a:rPr lang="en-US" dirty="0"/>
              <a:t>is transferable </a:t>
            </a:r>
            <a:r>
              <a:rPr lang="en-US" dirty="0" smtClean="0"/>
              <a:t>ownership. </a:t>
            </a:r>
            <a:endParaRPr lang="en-US" dirty="0"/>
          </a:p>
          <a:p>
            <a:r>
              <a:rPr lang="en-US" dirty="0"/>
              <a:t>B</a:t>
            </a:r>
            <a:r>
              <a:rPr lang="en-US" dirty="0" smtClean="0"/>
              <a:t>enefits </a:t>
            </a:r>
            <a:r>
              <a:rPr lang="en-US" dirty="0"/>
              <a:t>from continuous </a:t>
            </a:r>
            <a:r>
              <a:rPr lang="en-US" dirty="0" smtClean="0"/>
              <a:t>existence.</a:t>
            </a:r>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37546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47304" y="746125"/>
            <a:ext cx="8229600" cy="914400"/>
          </a:xfrm>
        </p:spPr>
        <p:txBody>
          <a:bodyPr>
            <a:normAutofit/>
          </a:bodyPr>
          <a:lstStyle/>
          <a:p>
            <a:r>
              <a:rPr lang="en-US" sz="4000" dirty="0"/>
              <a:t>Types of Legal Structures </a:t>
            </a:r>
            <a:r>
              <a:rPr lang="en-US" sz="2400" dirty="0" smtClean="0"/>
              <a:t>(5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304800" y="1752600"/>
            <a:ext cx="8458200" cy="4419600"/>
          </a:xfrm>
        </p:spPr>
        <p:txBody>
          <a:bodyPr>
            <a:noAutofit/>
          </a:bodyPr>
          <a:lstStyle/>
          <a:p>
            <a:pPr marL="0" lvl="0" indent="0">
              <a:buNone/>
            </a:pPr>
            <a:r>
              <a:rPr lang="en-US" dirty="0"/>
              <a:t>C </a:t>
            </a:r>
            <a:r>
              <a:rPr lang="en-US" dirty="0" smtClean="0"/>
              <a:t>Corporation</a:t>
            </a:r>
          </a:p>
          <a:p>
            <a:r>
              <a:rPr lang="en-US" dirty="0"/>
              <a:t>Owned by one or a few stockholders.</a:t>
            </a:r>
          </a:p>
          <a:p>
            <a:r>
              <a:rPr lang="en-US" dirty="0"/>
              <a:t>Corporate profits are paid out to the owners.</a:t>
            </a:r>
          </a:p>
          <a:p>
            <a:r>
              <a:rPr lang="en-US" dirty="0"/>
              <a:t>Corporate tax is calculated at a rate without adding the additional income. </a:t>
            </a:r>
          </a:p>
          <a:p>
            <a:pPr marL="0" indent="0">
              <a:buNone/>
            </a:pPr>
            <a:endParaRPr lang="en-IN"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2906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914400"/>
          </a:xfrm>
        </p:spPr>
        <p:txBody>
          <a:bodyPr>
            <a:normAutofit/>
          </a:bodyPr>
          <a:lstStyle/>
          <a:p>
            <a:r>
              <a:rPr lang="en-US" sz="4000" dirty="0"/>
              <a:t>Types of Legal Structures </a:t>
            </a:r>
            <a:r>
              <a:rPr lang="en-US" sz="2400" dirty="0" smtClean="0"/>
              <a:t>(6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152400" y="1752600"/>
            <a:ext cx="8763000" cy="4419600"/>
          </a:xfrm>
        </p:spPr>
        <p:txBody>
          <a:bodyPr>
            <a:noAutofit/>
          </a:bodyPr>
          <a:lstStyle/>
          <a:p>
            <a:pPr marL="0" lvl="0" indent="0">
              <a:buNone/>
            </a:pPr>
            <a:r>
              <a:rPr lang="en-US" dirty="0"/>
              <a:t>S Corporation</a:t>
            </a:r>
            <a:endParaRPr lang="en-IN" dirty="0"/>
          </a:p>
          <a:p>
            <a:r>
              <a:rPr lang="en-US" dirty="0"/>
              <a:t>Stockholders elect special treatment for income tax </a:t>
            </a:r>
            <a:r>
              <a:rPr lang="en-US" dirty="0" smtClean="0"/>
              <a:t>purposes.</a:t>
            </a:r>
            <a:endParaRPr lang="en-US" dirty="0"/>
          </a:p>
          <a:p>
            <a:pPr lvl="1"/>
            <a:r>
              <a:rPr lang="en-US" dirty="0" smtClean="0"/>
              <a:t>Must </a:t>
            </a:r>
            <a:r>
              <a:rPr lang="en-US" dirty="0"/>
              <a:t>have no more than 100 </a:t>
            </a:r>
            <a:r>
              <a:rPr lang="en-US" dirty="0" smtClean="0"/>
              <a:t>shareholders.</a:t>
            </a:r>
            <a:endParaRPr lang="en-US" dirty="0"/>
          </a:p>
          <a:p>
            <a:r>
              <a:rPr lang="en-US" dirty="0"/>
              <a:t>Income and </a:t>
            </a:r>
            <a:r>
              <a:rPr lang="en-US" dirty="0" smtClean="0"/>
              <a:t>losses: Passed </a:t>
            </a:r>
            <a:r>
              <a:rPr lang="en-US" dirty="0"/>
              <a:t>through </a:t>
            </a:r>
            <a:r>
              <a:rPr lang="en-US" dirty="0" smtClean="0"/>
              <a:t>company’s </a:t>
            </a:r>
            <a:r>
              <a:rPr lang="en-US" dirty="0"/>
              <a:t>shareholders’ tax returns</a:t>
            </a:r>
          </a:p>
          <a:p>
            <a:r>
              <a:rPr lang="en-US" dirty="0"/>
              <a:t>Losses </a:t>
            </a:r>
            <a:r>
              <a:rPr lang="en-US" dirty="0" smtClean="0"/>
              <a:t>act </a:t>
            </a:r>
            <a:r>
              <a:rPr lang="en-US" dirty="0"/>
              <a:t>as a “tax </a:t>
            </a:r>
            <a:r>
              <a:rPr lang="en-US" dirty="0" smtClean="0"/>
              <a:t>shelter.”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9958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31074" y="746125"/>
            <a:ext cx="8229600" cy="914400"/>
          </a:xfrm>
        </p:spPr>
        <p:txBody>
          <a:bodyPr>
            <a:normAutofit/>
          </a:bodyPr>
          <a:lstStyle/>
          <a:p>
            <a:r>
              <a:rPr lang="en-US" sz="4000" dirty="0"/>
              <a:t>Types of Legal Structures </a:t>
            </a:r>
            <a:r>
              <a:rPr lang="en-US" sz="2400" dirty="0" smtClean="0"/>
              <a:t>(7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228600" y="1752600"/>
            <a:ext cx="8610600" cy="4419600"/>
          </a:xfrm>
        </p:spPr>
        <p:txBody>
          <a:bodyPr>
            <a:noAutofit/>
          </a:bodyPr>
          <a:lstStyle/>
          <a:p>
            <a:pPr marL="0" lvl="0" indent="0">
              <a:buNone/>
            </a:pPr>
            <a:r>
              <a:rPr lang="en-US" dirty="0"/>
              <a:t>Limited Liability Company</a:t>
            </a:r>
            <a:endParaRPr lang="en-IN" dirty="0"/>
          </a:p>
          <a:p>
            <a:r>
              <a:rPr lang="en-US" dirty="0"/>
              <a:t>C</a:t>
            </a:r>
            <a:r>
              <a:rPr lang="en-US" dirty="0" smtClean="0"/>
              <a:t>ombines </a:t>
            </a:r>
            <a:r>
              <a:rPr lang="en-US" dirty="0"/>
              <a:t>the pass-through taxation aspects </a:t>
            </a:r>
            <a:r>
              <a:rPr lang="en-US" dirty="0" smtClean="0"/>
              <a:t>of: </a:t>
            </a:r>
          </a:p>
          <a:p>
            <a:pPr lvl="1"/>
            <a:r>
              <a:rPr lang="en-US" dirty="0" smtClean="0"/>
              <a:t>A </a:t>
            </a:r>
            <a:r>
              <a:rPr lang="en-US" dirty="0"/>
              <a:t>partnership with the limited liability benefits of a </a:t>
            </a:r>
            <a:r>
              <a:rPr lang="en-US" dirty="0" smtClean="0"/>
              <a:t>corporation.  </a:t>
            </a:r>
            <a:endParaRPr lang="en-US" dirty="0"/>
          </a:p>
          <a:p>
            <a:r>
              <a:rPr lang="en-US" dirty="0"/>
              <a:t>Profits and losses are reported on individual tax </a:t>
            </a:r>
            <a:r>
              <a:rPr lang="en-US" dirty="0" smtClean="0"/>
              <a:t>returns.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52757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Types of Legal Structures </a:t>
            </a:r>
            <a:r>
              <a:rPr lang="en-US" sz="2400" dirty="0" smtClean="0"/>
              <a:t>(8 </a:t>
            </a:r>
            <a:r>
              <a:rPr lang="en-US" sz="2400" dirty="0"/>
              <a:t>of </a:t>
            </a:r>
            <a:r>
              <a:rPr lang="en-US" sz="2400" dirty="0" smtClean="0"/>
              <a:t>10) </a:t>
            </a:r>
            <a:endParaRPr lang="en-US" sz="2400" dirty="0"/>
          </a:p>
        </p:txBody>
      </p:sp>
      <p:sp>
        <p:nvSpPr>
          <p:cNvPr id="9" name="Content Placeholder 8"/>
          <p:cNvSpPr>
            <a:spLocks noGrp="1"/>
          </p:cNvSpPr>
          <p:nvPr>
            <p:ph idx="1"/>
          </p:nvPr>
        </p:nvSpPr>
        <p:spPr>
          <a:xfrm>
            <a:off x="152400" y="1447800"/>
            <a:ext cx="8763000" cy="4908550"/>
          </a:xfrm>
        </p:spPr>
        <p:txBody>
          <a:bodyPr>
            <a:noAutofit/>
          </a:bodyPr>
          <a:lstStyle/>
          <a:p>
            <a:pPr marL="0" lvl="0" indent="0">
              <a:buNone/>
            </a:pPr>
            <a:r>
              <a:rPr lang="en-US" dirty="0"/>
              <a:t>Limited Partnership and Limited Liability Partnership (LP and LLP)</a:t>
            </a:r>
          </a:p>
          <a:p>
            <a:r>
              <a:rPr lang="en-US" dirty="0" smtClean="0"/>
              <a:t>Pass-through </a:t>
            </a:r>
            <a:r>
              <a:rPr lang="en-US" dirty="0"/>
              <a:t>tax entity with either general or limited </a:t>
            </a:r>
            <a:r>
              <a:rPr lang="en-US" dirty="0" smtClean="0"/>
              <a:t>partners.</a:t>
            </a:r>
            <a:endParaRPr lang="en-US" dirty="0"/>
          </a:p>
          <a:p>
            <a:pPr lvl="1"/>
            <a:r>
              <a:rPr lang="en-US" dirty="0"/>
              <a:t>Limited partnership </a:t>
            </a:r>
            <a:r>
              <a:rPr lang="en-US" dirty="0" smtClean="0"/>
              <a:t>replaced </a:t>
            </a:r>
            <a:r>
              <a:rPr lang="en-US" dirty="0"/>
              <a:t>by the limited </a:t>
            </a:r>
            <a:r>
              <a:rPr lang="en-US" dirty="0" smtClean="0"/>
              <a:t>liability. </a:t>
            </a:r>
            <a:endParaRPr lang="en-US" dirty="0"/>
          </a:p>
          <a:p>
            <a:r>
              <a:rPr lang="en-US" dirty="0" smtClean="0"/>
              <a:t>Does </a:t>
            </a:r>
            <a:r>
              <a:rPr lang="en-US" dirty="0"/>
              <a:t>not prohibit members from involvement in </a:t>
            </a:r>
            <a:r>
              <a:rPr lang="en-US" dirty="0" smtClean="0"/>
              <a:t>management. </a:t>
            </a:r>
            <a:endParaRPr lang="en-US" dirty="0"/>
          </a:p>
          <a:p>
            <a:r>
              <a:rPr lang="en-US" dirty="0"/>
              <a:t>G</a:t>
            </a:r>
            <a:r>
              <a:rPr lang="en-US" dirty="0" smtClean="0"/>
              <a:t>rants </a:t>
            </a:r>
            <a:r>
              <a:rPr lang="en-US" dirty="0"/>
              <a:t>limited liability to all </a:t>
            </a:r>
            <a:r>
              <a:rPr lang="en-US" dirty="0" smtClean="0"/>
              <a:t>members.</a:t>
            </a: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248806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2933</TotalTime>
  <Words>7870</Words>
  <Application>Microsoft Office PowerPoint</Application>
  <PresentationFormat>On-screen Show (4:3)</PresentationFormat>
  <Paragraphs>590</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Chapter 14: Navigating Legal and IP Issues</vt:lpstr>
      <vt:lpstr>Legal Considerations (1 of 10) </vt:lpstr>
      <vt:lpstr>Types of Legal Structures (2 of 10) </vt:lpstr>
      <vt:lpstr>Types of Legal Structures (3 of 10) </vt:lpstr>
      <vt:lpstr>Types of Legal Structures (4 of 10) </vt:lpstr>
      <vt:lpstr>Types of Legal Structures (5 of 10) </vt:lpstr>
      <vt:lpstr>Types of Legal Structures (6 of 10) </vt:lpstr>
      <vt:lpstr>Types of Legal Structures (7 of 10) </vt:lpstr>
      <vt:lpstr>Types of Legal Structures (8 of 10) </vt:lpstr>
      <vt:lpstr>Types of Legal Structures (9 of 10) </vt:lpstr>
      <vt:lpstr>Types of Legal Structures (10 of 10) </vt:lpstr>
      <vt:lpstr>Legal Mistakes Made by Startups (1 of 2) </vt:lpstr>
      <vt:lpstr>Legal Mistakes Made by Startups (2 of 2) </vt:lpstr>
      <vt:lpstr>Intellectual Property (IP) (1 of 3) </vt:lpstr>
      <vt:lpstr>Intellectual Property (IP) (2 of 3) </vt:lpstr>
      <vt:lpstr>Intellectual Property (IP) (3 of 3) </vt:lpstr>
      <vt:lpstr>Global IP Theft</vt:lpstr>
      <vt:lpstr>Common IP Traps (1 of 5) </vt:lpstr>
      <vt:lpstr>Common IP Traps (2 of 5) </vt:lpstr>
      <vt:lpstr>Common IP Traps (3 of 5) </vt:lpstr>
      <vt:lpstr>Common IP Traps (4 of 5) </vt:lpstr>
      <vt:lpstr>Common IP Traps (5 of 5) </vt:lpstr>
      <vt:lpstr>Hiring Employees (1 of 10) </vt:lpstr>
      <vt:lpstr>Hiring Employees (2 of 10) </vt:lpstr>
      <vt:lpstr>Hiring Employees (3 of 10) </vt:lpstr>
      <vt:lpstr>Hiring Employees (4 of 10) </vt:lpstr>
      <vt:lpstr>Hiring Employees (5 of 10) </vt:lpstr>
      <vt:lpstr>Hiring Employees (6 of 10) </vt:lpstr>
      <vt:lpstr>Hiring Employees (7 of 10) </vt:lpstr>
      <vt:lpstr>Hiring Employees (8 of 10) </vt:lpstr>
      <vt:lpstr>Hiring Employees (9 of 10) </vt:lpstr>
      <vt:lpstr>Hiring Employees (10 of 10)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457</cp:revision>
  <dcterms:created xsi:type="dcterms:W3CDTF">2006-08-16T00:00:00Z</dcterms:created>
  <dcterms:modified xsi:type="dcterms:W3CDTF">2019-11-21T15:08:06Z</dcterms:modified>
</cp:coreProperties>
</file>