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345" r:id="rId4"/>
    <p:sldId id="346" r:id="rId5"/>
    <p:sldId id="379" r:id="rId6"/>
    <p:sldId id="378" r:id="rId7"/>
    <p:sldId id="380" r:id="rId8"/>
    <p:sldId id="381" r:id="rId9"/>
    <p:sldId id="347" r:id="rId10"/>
    <p:sldId id="348" r:id="rId11"/>
    <p:sldId id="349" r:id="rId12"/>
    <p:sldId id="382" r:id="rId13"/>
    <p:sldId id="350" r:id="rId14"/>
    <p:sldId id="351" r:id="rId15"/>
    <p:sldId id="383" r:id="rId16"/>
    <p:sldId id="353" r:id="rId17"/>
    <p:sldId id="384" r:id="rId18"/>
    <p:sldId id="356" r:id="rId19"/>
    <p:sldId id="357" r:id="rId20"/>
    <p:sldId id="359" r:id="rId21"/>
    <p:sldId id="360" r:id="rId22"/>
    <p:sldId id="364" r:id="rId23"/>
    <p:sldId id="363" r:id="rId24"/>
    <p:sldId id="365" r:id="rId25"/>
    <p:sldId id="367" r:id="rId26"/>
    <p:sldId id="368" r:id="rId27"/>
    <p:sldId id="372" r:id="rId28"/>
    <p:sldId id="374" r:id="rId29"/>
    <p:sldId id="376" r:id="rId30"/>
    <p:sldId id="37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lini Ganguly" initials="NG"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58" autoAdjust="0"/>
  </p:normalViewPr>
  <p:slideViewPr>
    <p:cSldViewPr>
      <p:cViewPr varScale="1">
        <p:scale>
          <a:sx n="84" d="100"/>
          <a:sy n="84" d="100"/>
        </p:scale>
        <p:origin x="7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11/21/2019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prototype is an early and often crude version of a product: </a:t>
            </a:r>
            <a:r>
              <a:rPr lang="en-US" sz="1200" kern="1200" dirty="0">
                <a:solidFill>
                  <a:schemeClr val="tx1"/>
                </a:solidFill>
                <a:effectLst/>
                <a:latin typeface="+mn-lt"/>
                <a:ea typeface="+mn-ea"/>
                <a:cs typeface="+mn-cs"/>
              </a:rPr>
              <a:t>But there are many different types of prototypes.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crudest version is called rapid prototyping: a model made out of out of foam, wood, boxes, </a:t>
            </a:r>
            <a:r>
              <a:rPr lang="en-US" dirty="0" smtClean="0"/>
              <a:t>plastic, </a:t>
            </a:r>
            <a:r>
              <a:rPr lang="en-US" dirty="0"/>
              <a:t>or other scrap-like material: </a:t>
            </a:r>
            <a:r>
              <a:rPr lang="en-US" sz="1200" kern="1200" dirty="0">
                <a:solidFill>
                  <a:schemeClr val="tx1"/>
                </a:solidFill>
                <a:effectLst/>
                <a:latin typeface="+mn-lt"/>
                <a:ea typeface="+mn-ea"/>
                <a:cs typeface="+mn-cs"/>
              </a:rPr>
              <a:t>Where you might build a model of a product out of foam, wood, boxes, </a:t>
            </a:r>
            <a:r>
              <a:rPr lang="en-US" sz="1200" kern="1200" dirty="0" smtClean="0">
                <a:solidFill>
                  <a:schemeClr val="tx1"/>
                </a:solidFill>
                <a:effectLst/>
                <a:latin typeface="+mn-lt"/>
                <a:ea typeface="+mn-ea"/>
                <a:cs typeface="+mn-cs"/>
              </a:rPr>
              <a:t>plastic, </a:t>
            </a:r>
            <a:r>
              <a:rPr lang="en-US" sz="1200" kern="1200" dirty="0">
                <a:solidFill>
                  <a:schemeClr val="tx1"/>
                </a:solidFill>
                <a:effectLst/>
                <a:latin typeface="+mn-lt"/>
                <a:ea typeface="+mn-ea"/>
                <a:cs typeface="+mn-cs"/>
              </a:rPr>
              <a:t>or other scrap-like material with a view to finding potential customer to interact with the physical product.</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err="1">
                <a:solidFill>
                  <a:schemeClr val="tx1"/>
                </a:solidFill>
                <a:effectLst/>
                <a:latin typeface="+mn-lt"/>
                <a:ea typeface="+mn-ea"/>
                <a:cs typeface="+mn-cs"/>
              </a:rPr>
              <a:t>Standly</a:t>
            </a:r>
            <a:r>
              <a:rPr lang="en-US" sz="1200" kern="1200" dirty="0">
                <a:solidFill>
                  <a:schemeClr val="tx1"/>
                </a:solidFill>
                <a:effectLst/>
                <a:latin typeface="+mn-lt"/>
                <a:ea typeface="+mn-ea"/>
                <a:cs typeface="+mn-cs"/>
              </a:rPr>
              <a:t> was a venture idea for a standing desk that Babson students could use with their laptops in class.  </a:t>
            </a:r>
          </a:p>
          <a:p>
            <a:pPr marL="228600" lvl="0" indent="-228600">
              <a:buAutoNum type="alphaLcPeriod"/>
            </a:pPr>
            <a:r>
              <a:rPr lang="en-US" sz="1200" kern="1200" dirty="0">
                <a:solidFill>
                  <a:schemeClr val="tx1"/>
                </a:solidFill>
                <a:effectLst/>
                <a:latin typeface="+mn-lt"/>
                <a:ea typeface="+mn-ea"/>
                <a:cs typeface="+mn-cs"/>
              </a:rPr>
              <a:t>Students were able to test the desks in class to see if they liked to stand while using their laptops during class.  </a:t>
            </a:r>
            <a:endParaRPr lang="en-IN" sz="1200" kern="1200" dirty="0">
              <a:solidFill>
                <a:schemeClr val="tx1"/>
              </a:solidFill>
              <a:effectLst/>
              <a:latin typeface="+mn-lt"/>
              <a:ea typeface="+mn-ea"/>
              <a:cs typeface="+mn-cs"/>
            </a:endParaRPr>
          </a:p>
          <a:p>
            <a:pPr lvl="0"/>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741036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indent="0">
              <a:buNone/>
            </a:pPr>
            <a:r>
              <a:rPr lang="en-US" dirty="0"/>
              <a:t>Preselling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testing technique where you try to book orders for your product beforehand: </a:t>
            </a:r>
            <a:r>
              <a:rPr lang="en-US" sz="1200" kern="1200" dirty="0">
                <a:solidFill>
                  <a:schemeClr val="tx1"/>
                </a:solidFill>
                <a:effectLst/>
                <a:latin typeface="+mn-lt"/>
                <a:ea typeface="+mn-ea"/>
                <a:cs typeface="+mn-cs"/>
              </a:rPr>
              <a:t>This a testing technique where you try to book orders for your product before it has been developed.</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Monthly </a:t>
            </a:r>
            <a:r>
              <a:rPr lang="en-US" sz="1200" kern="1200" dirty="0" smtClean="0">
                <a:solidFill>
                  <a:schemeClr val="tx1"/>
                </a:solidFill>
                <a:effectLst/>
                <a:latin typeface="+mn-lt"/>
                <a:ea typeface="+mn-ea"/>
                <a:cs typeface="+mn-cs"/>
              </a:rPr>
              <a:t>journal</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Living </a:t>
            </a:r>
            <a:r>
              <a:rPr lang="en-US" sz="1200" i="1" kern="1200" dirty="0">
                <a:solidFill>
                  <a:schemeClr val="tx1"/>
                </a:solidFill>
                <a:effectLst/>
                <a:latin typeface="+mn-lt"/>
                <a:ea typeface="+mn-ea"/>
                <a:cs typeface="+mn-cs"/>
              </a:rPr>
              <a:t>a Great </a:t>
            </a:r>
            <a:r>
              <a:rPr lang="en-US" sz="1200" i="1" kern="1200" dirty="0" smtClean="0">
                <a:solidFill>
                  <a:schemeClr val="tx1"/>
                </a:solidFill>
                <a:effectLst/>
                <a:latin typeface="+mn-lt"/>
                <a:ea typeface="+mn-ea"/>
                <a:cs typeface="+mn-cs"/>
              </a:rPr>
              <a:t>Story</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used Kickstarter to launch its campaign, while Jim </a:t>
            </a:r>
            <a:r>
              <a:rPr lang="en-US" sz="1200" kern="1200" dirty="0" err="1">
                <a:solidFill>
                  <a:schemeClr val="tx1"/>
                </a:solidFill>
                <a:effectLst/>
                <a:latin typeface="+mn-lt"/>
                <a:ea typeface="+mn-ea"/>
                <a:cs typeface="+mn-cs"/>
              </a:rPr>
              <a:t>Poss</a:t>
            </a:r>
            <a:r>
              <a:rPr lang="en-US" sz="1200" kern="1200" dirty="0" smtClean="0">
                <a:solidFill>
                  <a:schemeClr val="tx1"/>
                </a:solidFill>
                <a:effectLst/>
                <a:latin typeface="+mn-lt"/>
                <a:ea typeface="+mn-ea"/>
                <a:cs typeface="+mn-cs"/>
              </a:rPr>
              <a:t>, founder </a:t>
            </a:r>
            <a:r>
              <a:rPr lang="en-US" sz="1200" kern="1200" dirty="0">
                <a:solidFill>
                  <a:schemeClr val="tx1"/>
                </a:solidFill>
                <a:effectLst/>
                <a:latin typeface="+mn-lt"/>
                <a:ea typeface="+mn-ea"/>
                <a:cs typeface="+mn-cs"/>
              </a:rPr>
              <a:t>of solar-powered trash compactor company Big Belly, managed to sell one of his compactors to a ski resort in Vail, </a:t>
            </a:r>
            <a:r>
              <a:rPr lang="en-US" sz="1200" kern="1200" dirty="0" smtClean="0">
                <a:solidFill>
                  <a:schemeClr val="tx1"/>
                </a:solidFill>
                <a:effectLst/>
                <a:latin typeface="+mn-lt"/>
                <a:ea typeface="+mn-ea"/>
                <a:cs typeface="+mn-cs"/>
              </a:rPr>
              <a:t>Colorado, </a:t>
            </a:r>
            <a:r>
              <a:rPr lang="en-US" sz="1200" kern="1200" dirty="0">
                <a:solidFill>
                  <a:schemeClr val="tx1"/>
                </a:solidFill>
                <a:effectLst/>
                <a:latin typeface="+mn-lt"/>
                <a:ea typeface="+mn-ea"/>
                <a:cs typeface="+mn-cs"/>
              </a:rPr>
              <a:t>before he had even finished the product.</a:t>
            </a:r>
          </a:p>
          <a:p>
            <a:pPr lvl="0"/>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449425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indent="0">
              <a:buNone/>
            </a:pPr>
            <a:r>
              <a:rPr lang="en-US" dirty="0"/>
              <a:t>Preselling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testing technique where you try to book orders for your product beforehand: </a:t>
            </a:r>
            <a:r>
              <a:rPr lang="en-US" sz="1200" kern="1200" dirty="0">
                <a:solidFill>
                  <a:schemeClr val="tx1"/>
                </a:solidFill>
                <a:effectLst/>
                <a:latin typeface="+mn-lt"/>
                <a:ea typeface="+mn-ea"/>
                <a:cs typeface="+mn-cs"/>
              </a:rPr>
              <a:t>This a testing technique where you try to book orders for your product before it has been developed.</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Monthly </a:t>
            </a:r>
            <a:r>
              <a:rPr lang="en-US" sz="1200" kern="1200" dirty="0" smtClean="0">
                <a:solidFill>
                  <a:schemeClr val="tx1"/>
                </a:solidFill>
                <a:effectLst/>
                <a:latin typeface="+mn-lt"/>
                <a:ea typeface="+mn-ea"/>
                <a:cs typeface="+mn-cs"/>
              </a:rPr>
              <a:t>journal</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Living </a:t>
            </a:r>
            <a:r>
              <a:rPr lang="en-US" sz="1200" i="1" kern="1200" dirty="0">
                <a:solidFill>
                  <a:schemeClr val="tx1"/>
                </a:solidFill>
                <a:effectLst/>
                <a:latin typeface="+mn-lt"/>
                <a:ea typeface="+mn-ea"/>
                <a:cs typeface="+mn-cs"/>
              </a:rPr>
              <a:t>a Great </a:t>
            </a:r>
            <a:r>
              <a:rPr lang="en-US" sz="1200" i="1" kern="1200" dirty="0" smtClean="0">
                <a:solidFill>
                  <a:schemeClr val="tx1"/>
                </a:solidFill>
                <a:effectLst/>
                <a:latin typeface="+mn-lt"/>
                <a:ea typeface="+mn-ea"/>
                <a:cs typeface="+mn-cs"/>
              </a:rPr>
              <a:t>Story</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used Kickstarter to launch its campaign, while Jim </a:t>
            </a:r>
            <a:r>
              <a:rPr lang="en-US" sz="1200" kern="1200" dirty="0" err="1">
                <a:solidFill>
                  <a:schemeClr val="tx1"/>
                </a:solidFill>
                <a:effectLst/>
                <a:latin typeface="+mn-lt"/>
                <a:ea typeface="+mn-ea"/>
                <a:cs typeface="+mn-cs"/>
              </a:rPr>
              <a:t>Poss</a:t>
            </a:r>
            <a:r>
              <a:rPr lang="en-US" sz="1200" kern="1200" dirty="0" smtClean="0">
                <a:solidFill>
                  <a:schemeClr val="tx1"/>
                </a:solidFill>
                <a:effectLst/>
                <a:latin typeface="+mn-lt"/>
                <a:ea typeface="+mn-ea"/>
                <a:cs typeface="+mn-cs"/>
              </a:rPr>
              <a:t>, founder </a:t>
            </a:r>
            <a:r>
              <a:rPr lang="en-US" sz="1200" kern="1200" dirty="0">
                <a:solidFill>
                  <a:schemeClr val="tx1"/>
                </a:solidFill>
                <a:effectLst/>
                <a:latin typeface="+mn-lt"/>
                <a:ea typeface="+mn-ea"/>
                <a:cs typeface="+mn-cs"/>
              </a:rPr>
              <a:t>of solar-powered trash compactor company Big Belly, managed to sell one of his compactors to a ski resort in Vail, </a:t>
            </a:r>
            <a:r>
              <a:rPr lang="en-US" sz="1200" kern="1200" dirty="0" smtClean="0">
                <a:solidFill>
                  <a:schemeClr val="tx1"/>
                </a:solidFill>
                <a:effectLst/>
                <a:latin typeface="+mn-lt"/>
                <a:ea typeface="+mn-ea"/>
                <a:cs typeface="+mn-cs"/>
              </a:rPr>
              <a:t>Colorado, </a:t>
            </a:r>
            <a:r>
              <a:rPr lang="en-US" sz="1200" kern="1200" dirty="0">
                <a:solidFill>
                  <a:schemeClr val="tx1"/>
                </a:solidFill>
                <a:effectLst/>
                <a:latin typeface="+mn-lt"/>
                <a:ea typeface="+mn-ea"/>
                <a:cs typeface="+mn-cs"/>
              </a:rPr>
              <a:t>before he had even finished the product.</a:t>
            </a:r>
          </a:p>
          <a:p>
            <a:pPr lvl="0"/>
            <a:endParaRPr lang="en-US" dirty="0"/>
          </a:p>
          <a:p>
            <a:pPr marL="0" indent="0">
              <a:buNone/>
            </a:pPr>
            <a:r>
              <a:rPr lang="en-US" dirty="0"/>
              <a:t>Concierge &amp; Wizard of Oz</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Concierge: The customer interfaces with the product with technology behind the scenes: </a:t>
            </a:r>
            <a:r>
              <a:rPr lang="en-US" sz="1200" kern="1200" dirty="0" smtClean="0">
                <a:solidFill>
                  <a:schemeClr val="tx1"/>
                </a:solidFill>
                <a:effectLst/>
                <a:latin typeface="+mn-lt"/>
                <a:ea typeface="+mn-ea"/>
                <a:cs typeface="+mn-cs"/>
              </a:rPr>
              <a:t>During </a:t>
            </a:r>
            <a:r>
              <a:rPr lang="en-US" sz="1200" kern="1200" dirty="0">
                <a:solidFill>
                  <a:schemeClr val="tx1"/>
                </a:solidFill>
                <a:effectLst/>
                <a:latin typeface="+mn-lt"/>
                <a:ea typeface="+mn-ea"/>
                <a:cs typeface="+mn-cs"/>
              </a:rPr>
              <a:t>the concierge test, the customer interfaces with the product but the “technology” is going on behind the scenes.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For example, </a:t>
            </a:r>
            <a:r>
              <a:rPr lang="en-US" sz="1200" kern="1200" dirty="0" err="1">
                <a:solidFill>
                  <a:schemeClr val="tx1"/>
                </a:solidFill>
                <a:effectLst/>
                <a:latin typeface="+mn-lt"/>
                <a:ea typeface="+mn-ea"/>
                <a:cs typeface="+mn-cs"/>
              </a:rPr>
              <a:t>VentureBlocks</a:t>
            </a:r>
            <a:r>
              <a:rPr lang="en-US" sz="1200" kern="1200" dirty="0">
                <a:solidFill>
                  <a:schemeClr val="tx1"/>
                </a:solidFill>
                <a:effectLst/>
                <a:latin typeface="+mn-lt"/>
                <a:ea typeface="+mn-ea"/>
                <a:cs typeface="+mn-cs"/>
              </a:rPr>
              <a:t> (the game bundled with this book) used a concierge model when it was testing early versions of the game. </a:t>
            </a:r>
          </a:p>
          <a:p>
            <a:pPr marL="228600" lvl="0" indent="-228600">
              <a:buAutoNum type="alphaLcPeriod"/>
            </a:pPr>
            <a:r>
              <a:rPr lang="en-US" sz="1200" kern="1200" dirty="0">
                <a:solidFill>
                  <a:schemeClr val="tx1"/>
                </a:solidFill>
                <a:effectLst/>
                <a:latin typeface="+mn-lt"/>
                <a:ea typeface="+mn-ea"/>
                <a:cs typeface="+mn-cs"/>
              </a:rPr>
              <a:t>When a user chose a question to ask in the simulated game, a live person would let them know if they were correct or incorrect, and award them points in the form of poker chips.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Wizard of Oz: It is actually you behind the scenes manually providing the service: </a:t>
            </a:r>
            <a:r>
              <a:rPr lang="en-US" sz="1200" kern="1200" dirty="0">
                <a:solidFill>
                  <a:schemeClr val="tx1"/>
                </a:solidFill>
                <a:effectLst/>
                <a:latin typeface="+mn-lt"/>
                <a:ea typeface="+mn-ea"/>
                <a:cs typeface="+mn-cs"/>
              </a:rPr>
              <a:t>During the wizard of Oz test, the customer thinks they are interfacing with the real product, but it is actually you behind the scenes manually providing the service. </a:t>
            </a:r>
            <a:endParaRPr lang="en-IN" sz="1200" kern="1200" dirty="0">
              <a:solidFill>
                <a:schemeClr val="tx1"/>
              </a:solidFill>
              <a:effectLst/>
              <a:latin typeface="+mn-lt"/>
              <a:ea typeface="+mn-ea"/>
              <a:cs typeface="+mn-cs"/>
            </a:endParaRPr>
          </a:p>
          <a:p>
            <a:pPr lvl="0"/>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1324118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indent="0">
              <a:buNone/>
            </a:pPr>
            <a:r>
              <a:rPr lang="en-US" dirty="0"/>
              <a:t>Live Product and Business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Post the tests carried out, you have gathered enough insights and validation to launch your live product: </a:t>
            </a:r>
            <a:r>
              <a:rPr lang="en-US" sz="1200" kern="1200" dirty="0">
                <a:solidFill>
                  <a:schemeClr val="tx1"/>
                </a:solidFill>
                <a:effectLst/>
                <a:latin typeface="+mn-lt"/>
                <a:ea typeface="+mn-ea"/>
                <a:cs typeface="+mn-cs"/>
              </a:rPr>
              <a:t>Thanks to all the previous tests you have carried out, you have gathered enough insights and validation to launch your live product and business in the marketplace.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of the experiments in Constable’s Truth Curve also count as prototypes: A </a:t>
            </a:r>
            <a:r>
              <a:rPr lang="en-US" sz="1200" kern="1200" dirty="0">
                <a:solidFill>
                  <a:schemeClr val="tx1"/>
                </a:solidFill>
                <a:effectLst/>
                <a:latin typeface="+mn-lt"/>
                <a:ea typeface="+mn-ea"/>
                <a:cs typeface="+mn-cs"/>
              </a:rPr>
              <a:t>paper test or storyboard is a type of prototype.</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763302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7.3 </a:t>
            </a:r>
            <a:r>
              <a:rPr lang="en-US" sz="1200" kern="1200" dirty="0">
                <a:solidFill>
                  <a:schemeClr val="tx1"/>
                </a:solidFill>
                <a:effectLst/>
                <a:latin typeface="+mn-lt"/>
                <a:ea typeface="+mn-ea"/>
                <a:cs typeface="+mn-cs"/>
              </a:rPr>
              <a:t>Explore prototypes in greater depth.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Prototypes can come in the form of basic models, or sketches that communicate what our ideas look, behave and work like: This is </a:t>
            </a:r>
            <a:r>
              <a:rPr lang="en-US" sz="1200" kern="1200" dirty="0">
                <a:solidFill>
                  <a:schemeClr val="tx1"/>
                </a:solidFill>
                <a:effectLst/>
                <a:latin typeface="+mn-lt"/>
                <a:ea typeface="+mn-ea"/>
                <a:cs typeface="+mn-cs"/>
              </a:rPr>
              <a:t>before the real thing is launched. </a:t>
            </a:r>
          </a:p>
          <a:p>
            <a:pPr marL="228600" lvl="0" indent="-228600">
              <a:buAutoNum type="alphaLcPeriod"/>
            </a:pPr>
            <a:r>
              <a:rPr lang="en-US" sz="1200" kern="1200" dirty="0">
                <a:solidFill>
                  <a:schemeClr val="tx1"/>
                </a:solidFill>
                <a:effectLst/>
                <a:latin typeface="+mn-lt"/>
                <a:ea typeface="+mn-ea"/>
                <a:cs typeface="+mn-cs"/>
              </a:rPr>
              <a:t>The prototype as depicted in Constable’s truth curve is a minimum viable product or MVP.  </a:t>
            </a:r>
          </a:p>
          <a:p>
            <a:pPr marL="228600" lvl="0" indent="-228600">
              <a:buAutoNum type="alphaLcPeriod"/>
            </a:pPr>
            <a:r>
              <a:rPr lang="en-US" sz="1200" kern="1200" dirty="0">
                <a:solidFill>
                  <a:schemeClr val="tx1"/>
                </a:solidFill>
                <a:effectLst/>
                <a:latin typeface="+mn-lt"/>
                <a:ea typeface="+mn-ea"/>
                <a:cs typeface="+mn-cs"/>
              </a:rPr>
              <a:t>It is “that version of a new product which allows a team to collect the maximum amount of validated learning about customer with the least effort.”   </a:t>
            </a:r>
          </a:p>
          <a:p>
            <a:pPr marL="228600" lvl="0" indent="-228600">
              <a:buAutoNum type="alphaLcPeriod"/>
            </a:pPr>
            <a:r>
              <a:rPr lang="en-US" sz="1200" kern="1200" dirty="0">
                <a:solidFill>
                  <a:schemeClr val="tx1"/>
                </a:solidFill>
                <a:effectLst/>
                <a:latin typeface="+mn-lt"/>
                <a:ea typeface="+mn-ea"/>
                <a:cs typeface="+mn-cs"/>
              </a:rPr>
              <a:t>The MVP requires you to actually build the product that adds value and is meeting the needs of customers.  </a:t>
            </a:r>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3073613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7.3 </a:t>
            </a:r>
            <a:r>
              <a:rPr lang="en-US" sz="1200" kern="1200" dirty="0">
                <a:solidFill>
                  <a:schemeClr val="tx1"/>
                </a:solidFill>
                <a:effectLst/>
                <a:latin typeface="+mn-lt"/>
                <a:ea typeface="+mn-ea"/>
                <a:cs typeface="+mn-cs"/>
              </a:rPr>
              <a:t>Explore prototypes in greater depth. </a:t>
            </a:r>
            <a:endParaRPr lang="en-IN" sz="1200" kern="1200" dirty="0">
              <a:solidFill>
                <a:schemeClr val="tx1"/>
              </a:solidFill>
              <a:effectLst/>
              <a:latin typeface="+mn-lt"/>
              <a:ea typeface="+mn-ea"/>
              <a:cs typeface="+mn-cs"/>
            </a:endParaRPr>
          </a:p>
          <a:p>
            <a:endParaRPr lang="en-US" dirty="0"/>
          </a:p>
          <a:p>
            <a:pPr marL="0" lvl="0" indent="0">
              <a:buNone/>
            </a:pPr>
            <a:r>
              <a:rPr lang="en-US" sz="1200" kern="1200" dirty="0" smtClean="0">
                <a:solidFill>
                  <a:schemeClr val="tx1"/>
                </a:solidFill>
                <a:effectLst/>
                <a:latin typeface="+mn-lt"/>
                <a:ea typeface="+mn-ea"/>
                <a:cs typeface="+mn-cs"/>
              </a:rPr>
              <a:t>MVP: As described, an MVP as prototype is the first functional and working version of your product ready for release to actual customers. </a:t>
            </a:r>
            <a:endParaRPr lang="en-IN" sz="1200" kern="1200" dirty="0" smtClean="0">
              <a:solidFill>
                <a:schemeClr val="tx1"/>
              </a:solidFill>
              <a:effectLst/>
              <a:latin typeface="+mn-lt"/>
              <a:ea typeface="+mn-ea"/>
              <a:cs typeface="+mn-cs"/>
            </a:endParaRPr>
          </a:p>
          <a:p>
            <a:pPr marL="0" lvl="0" indent="0">
              <a:buNone/>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Rapid Prototypes: </a:t>
            </a:r>
            <a:r>
              <a:rPr lang="en-US" sz="1200" kern="1200" dirty="0" smtClean="0">
                <a:solidFill>
                  <a:schemeClr val="tx1"/>
                </a:solidFill>
                <a:effectLst/>
                <a:latin typeface="+mn-lt"/>
                <a:ea typeface="+mn-ea"/>
                <a:cs typeface="+mn-cs"/>
              </a:rPr>
              <a:t>Rapid prototypes are quickly created models used to visualize a product or service; they could be made out of crude paper models or storyboards.</a:t>
            </a:r>
            <a:endParaRPr lang="en-IN" sz="1200" kern="1200" dirty="0" smtClean="0">
              <a:solidFill>
                <a:schemeClr val="tx1"/>
              </a:solidFill>
              <a:effectLst/>
              <a:latin typeface="+mn-lt"/>
              <a:ea typeface="+mn-ea"/>
              <a:cs typeface="+mn-cs"/>
            </a:endParaRPr>
          </a:p>
          <a:p>
            <a:endParaRPr lang="en-I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Mock-up Prototype: </a:t>
            </a:r>
            <a:r>
              <a:rPr lang="en-US" sz="1200" kern="1200" dirty="0" smtClean="0">
                <a:solidFill>
                  <a:schemeClr val="tx1"/>
                </a:solidFill>
                <a:effectLst/>
                <a:latin typeface="+mn-lt"/>
                <a:ea typeface="+mn-ea"/>
                <a:cs typeface="+mn-cs"/>
              </a:rPr>
              <a:t>A mock-up prototype is usually presented as a 2D or 3D model that looks like the finished product but lacks the right functionality and may be used as a replica of the real product during experimentation.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 fidelity prototype: It is a more sophisticated version of a mock up that has enough functionality to allow users to really interact with the product or service. An app that includes customer functions and some animation is a good example of a high fidelity prototype.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Lego Prototype: It is particularly useful for creating rough, simple prototypes of your ideas. Tim Brown, CEO of IDEO, used LEGO to build a prototype of a complex insulin injection device.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1509591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7.3 </a:t>
            </a:r>
            <a:r>
              <a:rPr lang="en-US" sz="1200" kern="1200" dirty="0">
                <a:solidFill>
                  <a:schemeClr val="tx1"/>
                </a:solidFill>
                <a:effectLst/>
                <a:latin typeface="+mn-lt"/>
                <a:ea typeface="+mn-ea"/>
                <a:cs typeface="+mn-cs"/>
              </a:rPr>
              <a:t>Explore prototypes in greater depth. </a:t>
            </a:r>
            <a:endParaRPr lang="en-IN" sz="1200" kern="1200" dirty="0">
              <a:solidFill>
                <a:schemeClr val="tx1"/>
              </a:solidFill>
              <a:effectLst/>
              <a:latin typeface="+mn-lt"/>
              <a:ea typeface="+mn-ea"/>
              <a:cs typeface="+mn-cs"/>
            </a:endParaRPr>
          </a:p>
          <a:p>
            <a:endParaRPr lang="en-US" dirty="0"/>
          </a:p>
          <a:p>
            <a:pPr marL="342900" marR="0" lvl="2" indent="-3429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Role-playing: It is a method that helps you to step into the shoes of your user by capturing their emotional experience of testing a product or service. </a:t>
            </a:r>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4572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Wizard of Oz testing: It can also be considered as prototypes with faked functions. A common example of this type of prototype is a virtual assistant in which someone behind the scenes types out the responses to the user. </a:t>
            </a:r>
          </a:p>
          <a:p>
            <a:pPr marL="342900" lvl="2" indent="-342900"/>
            <a:endParaRPr lang="en-US" sz="3200" dirty="0" smtClean="0"/>
          </a:p>
          <a:p>
            <a:pPr marL="342900" lvl="2" indent="-342900"/>
            <a:r>
              <a:rPr lang="en-US" sz="3200" dirty="0" smtClean="0"/>
              <a:t>User-Driven </a:t>
            </a:r>
            <a:r>
              <a:rPr lang="en-US" sz="3200" dirty="0"/>
              <a:t>Prototypes: </a:t>
            </a:r>
            <a:r>
              <a:rPr lang="en-US" sz="1200" kern="1200" dirty="0">
                <a:solidFill>
                  <a:schemeClr val="tx1"/>
                </a:solidFill>
                <a:effectLst/>
                <a:latin typeface="+mn-lt"/>
                <a:ea typeface="+mn-ea"/>
                <a:cs typeface="+mn-cs"/>
              </a:rPr>
              <a:t>This method focuses on the user creating the prototype which in turn enables you to better understand their thinking.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For example, if you have an idea about how to improve the waiting experience at airports, you might ask them to draw their own version of what this might look like, or build a Lego prototype.</a:t>
            </a:r>
          </a:p>
          <a:p>
            <a:pPr marL="228600" lvl="0" indent="-228600">
              <a:buAutoNum type="alphaLcPeriod"/>
            </a:pPr>
            <a:endParaRPr lang="en-IN" sz="1200" kern="1200" dirty="0">
              <a:solidFill>
                <a:schemeClr val="tx1"/>
              </a:solidFill>
              <a:effectLst/>
              <a:latin typeface="+mn-lt"/>
              <a:ea typeface="+mn-ea"/>
              <a:cs typeface="+mn-cs"/>
            </a:endParaRPr>
          </a:p>
          <a:p>
            <a:pPr lvl="0"/>
            <a:r>
              <a:rPr lang="en-US" sz="3200" dirty="0"/>
              <a:t>Pilots and Prototypes: </a:t>
            </a:r>
            <a:r>
              <a:rPr lang="en-US" sz="1200" kern="1200" dirty="0">
                <a:solidFill>
                  <a:schemeClr val="tx1"/>
                </a:solidFill>
                <a:effectLst/>
                <a:latin typeface="+mn-lt"/>
                <a:ea typeface="+mn-ea"/>
                <a:cs typeface="+mn-cs"/>
              </a:rPr>
              <a:t>Although commonly used interchangeably, pilots and prototypes are not the same thing—in fact, a prototype, at least in its crude version, is often created before the pilot testing.</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A pilot experiment is a small-scale study conducted to assess the feasibility of a product or service. </a:t>
            </a:r>
          </a:p>
          <a:p>
            <a:pPr marL="342900" lvl="2" indent="-342900"/>
            <a:endParaRPr lang="en-IN" sz="3200" dirty="0"/>
          </a:p>
          <a:p>
            <a:pPr lvl="0"/>
            <a:r>
              <a:rPr lang="en-US" sz="3200" dirty="0"/>
              <a:t>Storyboards: </a:t>
            </a:r>
            <a:r>
              <a:rPr lang="en-US" sz="1200" kern="1200" dirty="0">
                <a:solidFill>
                  <a:schemeClr val="tx1"/>
                </a:solidFill>
                <a:effectLst/>
                <a:latin typeface="+mn-lt"/>
                <a:ea typeface="+mn-ea"/>
                <a:cs typeface="+mn-cs"/>
              </a:rPr>
              <a:t>Storyboards are an easy form of prototyping that provide a high-level view of thoughts and ideas arranged in sequence in the form of drawings, sketches, or illustrations.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Storyboarding may sound simple but it is such an important part of prototyping that we have devoted the following section to it.</a:t>
            </a:r>
          </a:p>
          <a:p>
            <a:pPr marL="514350" lvl="0" indent="-514350">
              <a:buAutoNum type="alphaLcPeriod"/>
            </a:pPr>
            <a:endParaRPr lang="en-IN" sz="3200" dirty="0"/>
          </a:p>
          <a:p>
            <a:pPr marL="0" indent="0">
              <a:buNone/>
            </a:pPr>
            <a:r>
              <a:rPr lang="en-IN" dirty="0"/>
              <a:t>The Power of Storyboarding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easy form of prototyping with a high-level view of thoughts and ideas arranged in sequence in the form of drawings etc.: </a:t>
            </a:r>
            <a:r>
              <a:rPr lang="en-US" sz="1200" b="1" kern="1200" dirty="0">
                <a:solidFill>
                  <a:schemeClr val="tx1"/>
                </a:solidFill>
                <a:effectLst/>
                <a:latin typeface="+mn-lt"/>
                <a:ea typeface="+mn-ea"/>
                <a:cs typeface="+mn-cs"/>
              </a:rPr>
              <a:t>Storyboarding</a:t>
            </a:r>
            <a:r>
              <a:rPr lang="en-US" sz="1200" kern="1200" dirty="0">
                <a:solidFill>
                  <a:schemeClr val="tx1"/>
                </a:solidFill>
                <a:effectLst/>
                <a:latin typeface="+mn-lt"/>
                <a:ea typeface="+mn-ea"/>
                <a:cs typeface="+mn-cs"/>
              </a:rPr>
              <a:t> is an easy form of prototyping that provides a high-level view of thoughts and ideas arranged in sequence in the form of drawings, sketches, or illustrations.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Walt Disney animator Webb Smith has been credited with developing the idea of storyboarding in the 1930s.</a:t>
            </a:r>
          </a:p>
          <a:p>
            <a:pPr marL="228600" lvl="0" indent="-228600">
              <a:buAutoNum type="alphaLcPeriod"/>
            </a:pPr>
            <a:r>
              <a:rPr lang="en-US" sz="1200" kern="1200" dirty="0">
                <a:solidFill>
                  <a:schemeClr val="tx1"/>
                </a:solidFill>
                <a:effectLst/>
                <a:latin typeface="+mn-lt"/>
                <a:ea typeface="+mn-ea"/>
                <a:cs typeface="+mn-cs"/>
              </a:rPr>
              <a:t>Since then, it has become standard for movies, commercials, documentaries, and advertising, and as a business and management tool for explaining projects or products to employees, clients, customers, stockholders, and others.</a:t>
            </a:r>
          </a:p>
          <a:p>
            <a:pPr marL="228600" lvl="0" indent="-228600">
              <a:buAutoNum type="alphaLcPeriod"/>
            </a:pPr>
            <a:r>
              <a:rPr lang="en-US" sz="1200" kern="1200" dirty="0">
                <a:solidFill>
                  <a:schemeClr val="tx1"/>
                </a:solidFill>
                <a:effectLst/>
                <a:latin typeface="+mn-lt"/>
                <a:ea typeface="+mn-ea"/>
                <a:cs typeface="+mn-cs"/>
              </a:rPr>
              <a:t>For an entrepreneur, it is helpful to draw a storyboard before interacting with customers or other stakeholders because it can bring clarity to the idea, better tell the story of the idea, and highlight the potential value it brings to customers. </a:t>
            </a:r>
            <a:endParaRPr lang="en-IN" sz="1200" kern="1200" dirty="0">
              <a:solidFill>
                <a:schemeClr val="tx1"/>
              </a:solidFill>
              <a:effectLst/>
              <a:latin typeface="+mn-lt"/>
              <a:ea typeface="+mn-ea"/>
              <a:cs typeface="+mn-cs"/>
            </a:endParaRPr>
          </a:p>
          <a:p>
            <a:endParaRPr lang="en-IN" dirty="0"/>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1126434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7.3 </a:t>
            </a:r>
            <a:r>
              <a:rPr lang="en-US" sz="1200" kern="1200" dirty="0">
                <a:solidFill>
                  <a:schemeClr val="tx1"/>
                </a:solidFill>
                <a:effectLst/>
                <a:latin typeface="+mn-lt"/>
                <a:ea typeface="+mn-ea"/>
                <a:cs typeface="+mn-cs"/>
              </a:rPr>
              <a:t>Explore prototypes in greater depth.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 </a:t>
            </a:r>
            <a:r>
              <a:rPr lang="en-US" dirty="0"/>
              <a:t>easy form of prototyping with a high-level view of thoughts and ideas arranged in sequence in the form of drawings etc.: </a:t>
            </a:r>
            <a:r>
              <a:rPr lang="en-US" sz="1200" b="1" kern="1200" dirty="0">
                <a:solidFill>
                  <a:schemeClr val="tx1"/>
                </a:solidFill>
                <a:effectLst/>
                <a:latin typeface="+mn-lt"/>
                <a:ea typeface="+mn-ea"/>
                <a:cs typeface="+mn-cs"/>
              </a:rPr>
              <a:t>Storyboarding</a:t>
            </a:r>
            <a:r>
              <a:rPr lang="en-US" sz="1200" kern="1200" dirty="0">
                <a:solidFill>
                  <a:schemeClr val="tx1"/>
                </a:solidFill>
                <a:effectLst/>
                <a:latin typeface="+mn-lt"/>
                <a:ea typeface="+mn-ea"/>
                <a:cs typeface="+mn-cs"/>
              </a:rPr>
              <a:t> is an easy form of prototyping that provides a high-level view of thoughts and ideas arranged in sequence in the form of drawings, sketches, or illustrations.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Walt Disney animator Webb Smith has been credited with developing the idea of storyboarding in the 1930s.</a:t>
            </a:r>
          </a:p>
          <a:p>
            <a:pPr marL="228600" lvl="0" indent="-228600">
              <a:buAutoNum type="alphaLcPeriod"/>
            </a:pPr>
            <a:r>
              <a:rPr lang="en-US" sz="1200" kern="1200" dirty="0">
                <a:solidFill>
                  <a:schemeClr val="tx1"/>
                </a:solidFill>
                <a:effectLst/>
                <a:latin typeface="+mn-lt"/>
                <a:ea typeface="+mn-ea"/>
                <a:cs typeface="+mn-cs"/>
              </a:rPr>
              <a:t>Since then, it has become standard for movies, commercials, documentaries, and advertising, and as a business and management tool for explaining projects or products to employees, clients, customers, stockholders, and others.</a:t>
            </a:r>
          </a:p>
          <a:p>
            <a:pPr marL="228600" lvl="0" indent="-228600">
              <a:buAutoNum type="alphaLcPeriod"/>
            </a:pPr>
            <a:r>
              <a:rPr lang="en-US" sz="1200" kern="1200" dirty="0">
                <a:solidFill>
                  <a:schemeClr val="tx1"/>
                </a:solidFill>
                <a:effectLst/>
                <a:latin typeface="+mn-lt"/>
                <a:ea typeface="+mn-ea"/>
                <a:cs typeface="+mn-cs"/>
              </a:rPr>
              <a:t>For an entrepreneur, it is helpful to draw a storyboard before interacting with customers or other stakeholders because it can bring clarity to the idea, better tell the story of the idea, and highlight the potential value it brings to customers. </a:t>
            </a:r>
            <a:endParaRPr lang="en-IN" sz="1200" kern="1200" dirty="0">
              <a:solidFill>
                <a:schemeClr val="tx1"/>
              </a:solidFill>
              <a:effectLst/>
              <a:latin typeface="+mn-lt"/>
              <a:ea typeface="+mn-ea"/>
              <a:cs typeface="+mn-cs"/>
            </a:endParaRPr>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sz="3200" dirty="0" smtClean="0"/>
              <a:t>Generate ideas and questions and  communicate: </a:t>
            </a:r>
            <a:r>
              <a:rPr lang="en-US" sz="1200" kern="1200" dirty="0" smtClean="0">
                <a:solidFill>
                  <a:schemeClr val="tx1"/>
                </a:solidFill>
                <a:effectLst/>
                <a:latin typeface="+mn-lt"/>
                <a:ea typeface="+mn-ea"/>
                <a:cs typeface="+mn-cs"/>
              </a:rPr>
              <a:t>As long as your storyboard flows well and is interesting and interactive, you can expect it to generate ideas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further questions. Your goal is not to create a work of art but to communicate: to use visual imagery to make your entrepreneurial idea more understandable.</a:t>
            </a:r>
            <a:endParaRPr lang="en-IN" sz="1200" kern="1200" dirty="0" smtClean="0">
              <a:solidFill>
                <a:schemeClr val="tx1"/>
              </a:solidFill>
              <a:effectLst/>
              <a:latin typeface="+mn-lt"/>
              <a:ea typeface="+mn-ea"/>
              <a:cs typeface="+mn-cs"/>
            </a:endParaRPr>
          </a:p>
          <a:p>
            <a:pPr marL="342900" lvl="2" indent="-342900"/>
            <a:endParaRPr lang="en-IN" sz="3200" dirty="0" smtClean="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sz="3200" dirty="0" smtClean="0"/>
              <a:t>The problem–solution–benefit framework: </a:t>
            </a:r>
            <a:r>
              <a:rPr lang="en-US" sz="1200" kern="1200" dirty="0" smtClean="0">
                <a:solidFill>
                  <a:schemeClr val="tx1"/>
                </a:solidFill>
                <a:effectLst/>
                <a:latin typeface="+mn-lt"/>
                <a:ea typeface="+mn-ea"/>
                <a:cs typeface="+mn-cs"/>
              </a:rPr>
              <a:t>The problem–solution–benefit framework provides a basic structure for storyboarding. In this structure, there are three main questions to keep in mind:</a:t>
            </a:r>
            <a:endParaRPr lang="en-IN" sz="1200" kern="1200" dirty="0" smtClean="0">
              <a:solidFill>
                <a:schemeClr val="tx1"/>
              </a:solidFill>
              <a:effectLst/>
              <a:latin typeface="+mn-lt"/>
              <a:ea typeface="+mn-ea"/>
              <a:cs typeface="+mn-cs"/>
            </a:endParaRPr>
          </a:p>
          <a:p>
            <a:pPr marL="342900" lvl="2" indent="-342900"/>
            <a:endParaRPr lang="en-US" sz="3200" dirty="0" smtClean="0"/>
          </a:p>
          <a:p>
            <a:pPr marL="5143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smtClean="0"/>
              <a:t>What is the problem?: </a:t>
            </a:r>
            <a:r>
              <a:rPr lang="en-US" sz="1200" kern="1200" dirty="0" smtClean="0">
                <a:solidFill>
                  <a:schemeClr val="tx1"/>
                </a:solidFill>
                <a:effectLst/>
                <a:latin typeface="+mn-lt"/>
                <a:ea typeface="+mn-ea"/>
                <a:cs typeface="+mn-cs"/>
              </a:rPr>
              <a:t>What is the problem your customer is experiencing?</a:t>
            </a:r>
            <a:endParaRPr lang="en-IN" sz="1200" kern="1200" dirty="0" smtClean="0">
              <a:solidFill>
                <a:schemeClr val="tx1"/>
              </a:solidFill>
              <a:effectLst/>
              <a:latin typeface="+mn-lt"/>
              <a:ea typeface="+mn-ea"/>
              <a:cs typeface="+mn-cs"/>
            </a:endParaRPr>
          </a:p>
          <a:p>
            <a:pPr marL="5143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smtClean="0"/>
              <a:t>What is the solution?: </a:t>
            </a:r>
            <a:r>
              <a:rPr lang="en-US" sz="1200" kern="1200" dirty="0" smtClean="0">
                <a:solidFill>
                  <a:schemeClr val="tx1"/>
                </a:solidFill>
                <a:effectLst/>
                <a:latin typeface="+mn-lt"/>
                <a:ea typeface="+mn-ea"/>
                <a:cs typeface="+mn-cs"/>
              </a:rPr>
              <a:t>What are you offering as a solution to the problem?</a:t>
            </a:r>
            <a:endParaRPr lang="en-IN" sz="1200" kern="1200" dirty="0" smtClean="0">
              <a:solidFill>
                <a:schemeClr val="tx1"/>
              </a:solidFill>
              <a:effectLst/>
              <a:latin typeface="+mn-lt"/>
              <a:ea typeface="+mn-ea"/>
              <a:cs typeface="+mn-cs"/>
            </a:endParaRPr>
          </a:p>
          <a:p>
            <a:pPr marL="5143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smtClean="0"/>
              <a:t>How will your customer benefit?: </a:t>
            </a:r>
            <a:r>
              <a:rPr lang="en-US" sz="1200" kern="1200" dirty="0" smtClean="0">
                <a:solidFill>
                  <a:schemeClr val="tx1"/>
                </a:solidFill>
                <a:effectLst/>
                <a:latin typeface="+mn-lt"/>
                <a:ea typeface="+mn-ea"/>
                <a:cs typeface="+mn-cs"/>
              </a:rPr>
              <a:t>How will your customer benefit from your product/service offering?</a:t>
            </a:r>
            <a:endParaRPr lang="en-IN" sz="1200" kern="1200" dirty="0" smtClean="0">
              <a:solidFill>
                <a:schemeClr val="tx1"/>
              </a:solidFill>
              <a:effectLst/>
              <a:latin typeface="+mn-lt"/>
              <a:ea typeface="+mn-ea"/>
              <a:cs typeface="+mn-cs"/>
            </a:endParaRPr>
          </a:p>
          <a:p>
            <a:pPr marL="457200" marR="0" lvl="2" indent="-4572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worked well for Rent the Runway, an online subscription business founded by Jennifer Fleiss and Jennifer Hyman that rents designer dresses online—women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can wear these by hiring them for one night for special occasions at one-tenth the price it would cost to buy one.</a:t>
            </a:r>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2050217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7.3 </a:t>
            </a:r>
            <a:r>
              <a:rPr lang="en-US" sz="1200" kern="1200" dirty="0">
                <a:solidFill>
                  <a:schemeClr val="tx1"/>
                </a:solidFill>
                <a:effectLst/>
                <a:latin typeface="+mn-lt"/>
                <a:ea typeface="+mn-ea"/>
                <a:cs typeface="+mn-cs"/>
              </a:rPr>
              <a:t>Explore prototypes in greater depth. </a:t>
            </a:r>
            <a:endParaRPr lang="en-IN" sz="1200" kern="1200" dirty="0">
              <a:solidFill>
                <a:schemeClr val="tx1"/>
              </a:solidFill>
              <a:effectLst/>
              <a:latin typeface="+mn-lt"/>
              <a:ea typeface="+mn-ea"/>
              <a:cs typeface="+mn-cs"/>
            </a:endParaRPr>
          </a:p>
          <a:p>
            <a:endParaRPr lang="en-US" dirty="0"/>
          </a:p>
          <a:p>
            <a:pPr marL="0" indent="0">
              <a:buNone/>
            </a:pPr>
            <a:r>
              <a:rPr lang="en-US" dirty="0"/>
              <a:t>Back of a Napkin: The simplest of all entrepreneurial plans is sketching out the idea on the back of a napkin. </a:t>
            </a:r>
            <a:endParaRPr lang="en-IN" dirty="0"/>
          </a:p>
          <a:p>
            <a:pPr marL="228600" lvl="0" indent="-228600">
              <a:buAutoNum type="alphaLcPeriod"/>
            </a:pPr>
            <a:r>
              <a:rPr lang="en-US" sz="1200" kern="1200" dirty="0">
                <a:solidFill>
                  <a:schemeClr val="tx1"/>
                </a:solidFill>
                <a:effectLst/>
                <a:latin typeface="+mn-lt"/>
                <a:ea typeface="+mn-ea"/>
                <a:cs typeface="+mn-cs"/>
              </a:rPr>
              <a:t>There is something about sketching and pictures that makes an idea come alive. </a:t>
            </a:r>
          </a:p>
          <a:p>
            <a:pPr marL="228600" lvl="0" indent="-228600">
              <a:buAutoNum type="alphaLcPeriod"/>
            </a:pPr>
            <a:r>
              <a:rPr lang="en-US" sz="1200" kern="1200" dirty="0">
                <a:solidFill>
                  <a:schemeClr val="tx1"/>
                </a:solidFill>
                <a:effectLst/>
                <a:latin typeface="+mn-lt"/>
                <a:ea typeface="+mn-ea"/>
                <a:cs typeface="+mn-cs"/>
              </a:rPr>
              <a:t>According to Dan Roam, author of </a:t>
            </a:r>
            <a:r>
              <a:rPr lang="en-US" sz="1200" i="1" kern="1200" dirty="0">
                <a:solidFill>
                  <a:schemeClr val="tx1"/>
                </a:solidFill>
                <a:effectLst/>
                <a:latin typeface="+mn-lt"/>
                <a:ea typeface="+mn-ea"/>
                <a:cs typeface="+mn-cs"/>
              </a:rPr>
              <a:t>The Back of the Napkin</a:t>
            </a:r>
            <a:r>
              <a:rPr lang="en-US" sz="1200" kern="1200" dirty="0">
                <a:solidFill>
                  <a:schemeClr val="tx1"/>
                </a:solidFill>
                <a:effectLst/>
                <a:latin typeface="+mn-lt"/>
                <a:ea typeface="+mn-ea"/>
                <a:cs typeface="+mn-cs"/>
              </a:rPr>
              <a:t>, we can visually solve problems with pictures.</a:t>
            </a:r>
          </a:p>
          <a:p>
            <a:pPr marL="228600" lvl="0" indent="-228600">
              <a:buAutoNum type="alphaLcPeriod"/>
            </a:pPr>
            <a:endParaRPr lang="en-US" sz="1200" kern="1200" dirty="0">
              <a:solidFill>
                <a:schemeClr val="tx1"/>
              </a:solidFill>
              <a:effectLst/>
              <a:latin typeface="+mn-lt"/>
              <a:ea typeface="+mn-ea"/>
              <a:cs typeface="+mn-cs"/>
            </a:endParaRPr>
          </a:p>
          <a:p>
            <a:r>
              <a:rPr lang="en-US" dirty="0"/>
              <a:t>Sketches on a Page: Sketches on a page help you think about the idea today and also what it could become in the future</a:t>
            </a:r>
          </a:p>
          <a:p>
            <a:pPr marL="228600" lvl="0" indent="-228600">
              <a:buAutoNum type="alphaLcPeriod"/>
            </a:pPr>
            <a:r>
              <a:rPr lang="en-US" sz="1200" kern="1200" dirty="0">
                <a:solidFill>
                  <a:schemeClr val="tx1"/>
                </a:solidFill>
                <a:effectLst/>
                <a:latin typeface="+mn-lt"/>
                <a:ea typeface="+mn-ea"/>
                <a:cs typeface="+mn-cs"/>
              </a:rPr>
              <a:t>You can sketch your idea by hand on blank paper, or you can do this electronically using PowerPoint, Prezi, or other software of your choosing.</a:t>
            </a:r>
          </a:p>
          <a:p>
            <a:pPr marL="228600" lvl="0" indent="-228600">
              <a:buAutoNum type="alphaLcPeriod"/>
            </a:pPr>
            <a:r>
              <a:rPr lang="en-US" sz="1200" kern="1200" dirty="0">
                <a:solidFill>
                  <a:schemeClr val="tx1"/>
                </a:solidFill>
                <a:effectLst/>
                <a:latin typeface="+mn-lt"/>
                <a:ea typeface="+mn-ea"/>
                <a:cs typeface="+mn-cs"/>
              </a:rPr>
              <a:t>A simple technique is to create a gallery sketch—with a large piece of white paper as your “canvas,” use color, arrows, and labels to indicate all of the major components of the idea; add clarifying notes as needed.</a:t>
            </a:r>
          </a:p>
          <a:p>
            <a:pPr marL="228600" lvl="0" indent="-228600">
              <a:buAutoNum type="alphaLcPeriod"/>
            </a:pPr>
            <a:r>
              <a:rPr lang="en-US" sz="1200" kern="1200" dirty="0">
                <a:solidFill>
                  <a:schemeClr val="tx1"/>
                </a:solidFill>
                <a:effectLst/>
                <a:latin typeface="+mn-lt"/>
                <a:ea typeface="+mn-ea"/>
                <a:cs typeface="+mn-cs"/>
              </a:rPr>
              <a:t>Taking the gallery sketch one step further, draw a “before and after” </a:t>
            </a:r>
            <a:r>
              <a:rPr lang="en-US" sz="1200" kern="1200" dirty="0" smtClean="0">
                <a:solidFill>
                  <a:schemeClr val="tx1"/>
                </a:solidFill>
                <a:effectLst/>
                <a:latin typeface="+mn-lt"/>
                <a:ea typeface="+mn-ea"/>
                <a:cs typeface="+mn-cs"/>
              </a:rPr>
              <a:t>scenario—the </a:t>
            </a:r>
            <a:r>
              <a:rPr lang="en-US" sz="1200" kern="1200" dirty="0">
                <a:solidFill>
                  <a:schemeClr val="tx1"/>
                </a:solidFill>
                <a:effectLst/>
                <a:latin typeface="+mn-lt"/>
                <a:ea typeface="+mn-ea"/>
                <a:cs typeface="+mn-cs"/>
              </a:rPr>
              <a:t>“before” scenario shows what the lives of your customers are like today and the “after” scenario represents what you dream the business could be and the impact it can have on customers in the near future.</a:t>
            </a:r>
            <a:endParaRPr lang="en-IN" sz="1200" kern="1200" dirty="0">
              <a:solidFill>
                <a:schemeClr val="tx1"/>
              </a:solidFill>
              <a:effectLst/>
              <a:latin typeface="+mn-lt"/>
              <a:ea typeface="+mn-ea"/>
              <a:cs typeface="+mn-cs"/>
            </a:endParaRPr>
          </a:p>
          <a:p>
            <a:pPr marL="0" lvl="0" indent="0">
              <a:buNone/>
            </a:pPr>
            <a:endParaRPr lang="en-IN" sz="1200" kern="1200" dirty="0">
              <a:solidFill>
                <a:schemeClr val="tx1"/>
              </a:solidFill>
              <a:effectLst/>
              <a:latin typeface="+mn-lt"/>
              <a:ea typeface="+mn-ea"/>
              <a:cs typeface="+mn-cs"/>
            </a:endParaRPr>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1264771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7.4 </a:t>
            </a:r>
            <a:r>
              <a:rPr lang="en-US" sz="1200" kern="1200" dirty="0">
                <a:solidFill>
                  <a:schemeClr val="tx1"/>
                </a:solidFill>
                <a:effectLst/>
                <a:latin typeface="+mn-lt"/>
                <a:ea typeface="+mn-ea"/>
                <a:cs typeface="+mn-cs"/>
              </a:rPr>
              <a:t>Demonstrate how to test hypotheses and explain the scientific method.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involves matching the results of our tests to the original hypothesis: </a:t>
            </a:r>
            <a:r>
              <a:rPr lang="en-US" sz="1200" kern="1200" dirty="0">
                <a:solidFill>
                  <a:schemeClr val="tx1"/>
                </a:solidFill>
                <a:effectLst/>
                <a:latin typeface="+mn-lt"/>
                <a:ea typeface="+mn-ea"/>
                <a:cs typeface="+mn-cs"/>
              </a:rPr>
              <a:t>Testing a hypothesis is not just about gathering data—it also involves matching the results of our tests to the original hypothesis and potentially adapting our original assumptions to better understand our customer target base.</a:t>
            </a:r>
            <a:endParaRPr lang="en-IN" sz="1200" kern="1200" dirty="0">
              <a:solidFill>
                <a:schemeClr val="tx1"/>
              </a:solidFill>
              <a:effectLst/>
              <a:latin typeface="+mn-lt"/>
              <a:ea typeface="+mn-ea"/>
              <a:cs typeface="+mn-cs"/>
            </a:endParaRP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Experiments can involve observations of students, </a:t>
            </a:r>
            <a:r>
              <a:rPr lang="en-US" dirty="0"/>
              <a:t>etc.: </a:t>
            </a:r>
            <a:r>
              <a:rPr lang="en-US" sz="1200" kern="1200" dirty="0">
                <a:solidFill>
                  <a:schemeClr val="tx1"/>
                </a:solidFill>
                <a:effectLst/>
                <a:latin typeface="+mn-lt"/>
                <a:ea typeface="+mn-ea"/>
                <a:cs typeface="+mn-cs"/>
              </a:rPr>
              <a:t>Experiments can involve observations of students studying in a library, or employees working on a group project, or consumers visiting a store.</a:t>
            </a:r>
            <a:endParaRPr lang="en-IN" sz="1200" kern="1200" dirty="0">
              <a:solidFill>
                <a:schemeClr val="tx1"/>
              </a:solidFill>
              <a:effectLst/>
              <a:latin typeface="+mn-lt"/>
              <a:ea typeface="+mn-ea"/>
              <a:cs typeface="+mn-cs"/>
            </a:endParaRPr>
          </a:p>
          <a:p>
            <a:endParaRPr lang="en-US" sz="1100"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409254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7.1 </a:t>
            </a:r>
            <a:r>
              <a:rPr lang="en-US" sz="1200" kern="1200" dirty="0">
                <a:solidFill>
                  <a:schemeClr val="tx1"/>
                </a:solidFill>
                <a:effectLst/>
                <a:latin typeface="+mn-lt"/>
                <a:ea typeface="+mn-ea"/>
                <a:cs typeface="+mn-cs"/>
              </a:rPr>
              <a:t>Define experiments and describe why we do them.</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Implementation phase: early, fast, low-cost testing and experimentation: </a:t>
            </a:r>
            <a:r>
              <a:rPr lang="en-US" sz="1200" kern="1200" dirty="0">
                <a:solidFill>
                  <a:schemeClr val="tx1"/>
                </a:solidFill>
                <a:effectLst/>
                <a:latin typeface="+mn-lt"/>
                <a:ea typeface="+mn-ea"/>
                <a:cs typeface="+mn-cs"/>
              </a:rPr>
              <a:t>To strengthen ideas and ensure that entrepreneurs are on the right path toward meeting the needs of their potential customers.</a:t>
            </a:r>
            <a:endParaRPr lang="en-IN" sz="1200" kern="1200" dirty="0">
              <a:solidFill>
                <a:schemeClr val="tx1"/>
              </a:solidFill>
              <a:effectLst/>
              <a:latin typeface="+mn-lt"/>
              <a:ea typeface="+mn-ea"/>
              <a:cs typeface="+mn-cs"/>
            </a:endParaRPr>
          </a:p>
          <a:p>
            <a:r>
              <a:rPr lang="en-US" sz="1200" dirty="0"/>
              <a:t> </a:t>
            </a:r>
          </a:p>
          <a:p>
            <a:r>
              <a:rPr lang="en-US" sz="1200" dirty="0"/>
              <a:t>Involves trying something new, and building that learning into the next iteration: </a:t>
            </a:r>
            <a:r>
              <a:rPr lang="en-US" sz="1200" kern="1200" dirty="0">
                <a:solidFill>
                  <a:schemeClr val="tx1"/>
                </a:solidFill>
                <a:effectLst/>
                <a:latin typeface="+mn-lt"/>
                <a:ea typeface="+mn-ea"/>
                <a:cs typeface="+mn-cs"/>
              </a:rPr>
              <a:t>It involves asking questions, validating assumptions, and taking nothing for granted. </a:t>
            </a:r>
            <a:endParaRPr lang="en-US" sz="1200"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Experiment is a test to help you learn about feasibility and viability of a venture: </a:t>
            </a:r>
            <a:r>
              <a:rPr lang="en-US" sz="1200" kern="1200" dirty="0">
                <a:solidFill>
                  <a:schemeClr val="tx1"/>
                </a:solidFill>
                <a:effectLst/>
                <a:latin typeface="+mn-lt"/>
                <a:ea typeface="+mn-ea"/>
                <a:cs typeface="+mn-cs"/>
              </a:rPr>
              <a:t>An experiment is defined as a test designed to help you learn and answer questions related to the feasibility and viability of your venture.  </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Experiments guide us toward which customer opinions: </a:t>
            </a:r>
            <a:r>
              <a:rPr lang="en-US" sz="1200" kern="1200" dirty="0">
                <a:solidFill>
                  <a:schemeClr val="tx1"/>
                </a:solidFill>
                <a:effectLst/>
                <a:latin typeface="+mn-lt"/>
                <a:ea typeface="+mn-ea"/>
                <a:cs typeface="+mn-cs"/>
              </a:rPr>
              <a:t>To listen to, what important product or service features should take priority, what might please or upset customers, and what should be worked on next. </a:t>
            </a:r>
            <a:endParaRPr lang="en-IN" sz="1200" kern="1200" dirty="0">
              <a:solidFill>
                <a:schemeClr val="tx1"/>
              </a:solidFill>
              <a:effectLst/>
              <a:latin typeface="+mn-lt"/>
              <a:ea typeface="+mn-ea"/>
              <a:cs typeface="+mn-cs"/>
            </a:endParaRPr>
          </a:p>
          <a:p>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7.4 </a:t>
            </a:r>
            <a:r>
              <a:rPr lang="en-US" sz="1200" kern="1200" dirty="0">
                <a:solidFill>
                  <a:schemeClr val="tx1"/>
                </a:solidFill>
                <a:effectLst/>
                <a:latin typeface="+mn-lt"/>
                <a:ea typeface="+mn-ea"/>
                <a:cs typeface="+mn-cs"/>
              </a:rPr>
              <a:t>Demonstrate how to test hypotheses and explain the scientific method.</a:t>
            </a:r>
            <a:endParaRPr lang="en-IN" sz="1200" kern="1200" dirty="0">
              <a:solidFill>
                <a:schemeClr val="tx1"/>
              </a:solidFill>
              <a:effectLst/>
              <a:latin typeface="+mn-lt"/>
              <a:ea typeface="+mn-ea"/>
              <a:cs typeface="+mn-cs"/>
            </a:endParaRPr>
          </a:p>
          <a:p>
            <a:endParaRPr lang="en-US" dirty="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dirty="0"/>
              <a:t>Ask lots of </a:t>
            </a:r>
            <a:r>
              <a:rPr lang="en-US" dirty="0" smtClean="0"/>
              <a:t>questions: It </a:t>
            </a:r>
            <a:r>
              <a:rPr lang="en-US" dirty="0"/>
              <a:t>is important to ask lots of questions: </a:t>
            </a:r>
            <a:r>
              <a:rPr lang="en-US" sz="1200" kern="1200" dirty="0">
                <a:solidFill>
                  <a:schemeClr val="tx1"/>
                </a:solidFill>
                <a:effectLst/>
                <a:latin typeface="+mn-lt"/>
                <a:ea typeface="+mn-ea"/>
                <a:cs typeface="+mn-cs"/>
              </a:rPr>
              <a:t>To define the most specific </a:t>
            </a:r>
            <a:r>
              <a:rPr lang="en-US" sz="1200" kern="1200" dirty="0" smtClean="0">
                <a:solidFill>
                  <a:schemeClr val="tx1"/>
                </a:solidFill>
                <a:effectLst/>
                <a:latin typeface="+mn-lt"/>
                <a:ea typeface="+mn-ea"/>
                <a:cs typeface="+mn-cs"/>
              </a:rPr>
              <a:t>one. For </a:t>
            </a:r>
            <a:r>
              <a:rPr lang="en-US" sz="1200" kern="1200" dirty="0">
                <a:solidFill>
                  <a:schemeClr val="tx1"/>
                </a:solidFill>
                <a:effectLst/>
                <a:latin typeface="+mn-lt"/>
                <a:ea typeface="+mn-ea"/>
                <a:cs typeface="+mn-cs"/>
              </a:rPr>
              <a:t>instance, when developing SpaceX, Elon Musk started out by asking, “What would most affect the future of humanity?”</a:t>
            </a:r>
          </a:p>
          <a:p>
            <a:pPr marL="342900" marR="0" lvl="2" indent="-342900" algn="l" defTabSz="914400" rtl="0" eaLnBrk="1" fontAlgn="auto" latinLnBrk="0" hangingPunct="1">
              <a:lnSpc>
                <a:spcPct val="100000"/>
              </a:lnSpc>
              <a:spcBef>
                <a:spcPts val="0"/>
              </a:spcBef>
              <a:spcAft>
                <a:spcPts val="0"/>
              </a:spcAft>
              <a:buClrTx/>
              <a:buSzTx/>
              <a:buFontTx/>
              <a:buAutoNum type="alphaLcPeriod"/>
              <a:tabLst/>
              <a:defRPr/>
            </a:pPr>
            <a:endParaRPr lang="en-US" sz="1200" kern="1200" dirty="0">
              <a:solidFill>
                <a:schemeClr val="tx1"/>
              </a:solidFill>
              <a:effectLst/>
              <a:latin typeface="+mn-lt"/>
              <a:ea typeface="+mn-ea"/>
              <a:cs typeface="+mn-cs"/>
            </a:endParaRPr>
          </a:p>
          <a:p>
            <a:pPr marL="0" lvl="1" indent="0">
              <a:buFont typeface="Arial" pitchFamily="34" charset="0"/>
              <a:buNone/>
            </a:pPr>
            <a:r>
              <a:rPr lang="en-US" sz="3200" dirty="0"/>
              <a:t>Carrying out background </a:t>
            </a:r>
            <a:r>
              <a:rPr lang="en-US" sz="3200" dirty="0" smtClean="0"/>
              <a:t>research: </a:t>
            </a:r>
            <a:r>
              <a:rPr lang="en-US" dirty="0" smtClean="0"/>
              <a:t>Most </a:t>
            </a:r>
            <a:r>
              <a:rPr lang="en-US" dirty="0"/>
              <a:t>successful entrepreneurs become </a:t>
            </a:r>
            <a:r>
              <a:rPr lang="en-US" dirty="0" smtClean="0"/>
              <a:t>experts</a:t>
            </a:r>
            <a:r>
              <a:rPr lang="en-US" baseline="0" dirty="0" smtClean="0"/>
              <a:t> i</a:t>
            </a:r>
            <a:r>
              <a:rPr lang="en-US" dirty="0" smtClean="0"/>
              <a:t>n </a:t>
            </a:r>
            <a:r>
              <a:rPr lang="en-US" dirty="0"/>
              <a:t>their </a:t>
            </a:r>
            <a:r>
              <a:rPr lang="en-US" dirty="0" smtClean="0"/>
              <a:t>industry. </a:t>
            </a:r>
            <a:r>
              <a:rPr lang="en-US" sz="1200" kern="1200" dirty="0" smtClean="0">
                <a:solidFill>
                  <a:schemeClr val="tx1"/>
                </a:solidFill>
                <a:effectLst/>
                <a:latin typeface="+mn-lt"/>
                <a:ea typeface="+mn-ea"/>
                <a:cs typeface="+mn-cs"/>
              </a:rPr>
              <a:t>How</a:t>
            </a:r>
            <a:r>
              <a:rPr lang="en-US" sz="1200" kern="1200" dirty="0">
                <a:solidFill>
                  <a:schemeClr val="tx1"/>
                </a:solidFill>
                <a:effectLst/>
                <a:latin typeface="+mn-lt"/>
                <a:ea typeface="+mn-ea"/>
                <a:cs typeface="+mn-cs"/>
              </a:rPr>
              <a:t>? By talking with other experts.</a:t>
            </a:r>
            <a:endParaRPr lang="en-IN" sz="1200" kern="1200" dirty="0">
              <a:solidFill>
                <a:schemeClr val="tx1"/>
              </a:solidFill>
              <a:effectLst/>
              <a:latin typeface="+mn-lt"/>
              <a:ea typeface="+mn-ea"/>
              <a:cs typeface="+mn-cs"/>
            </a:endParaRPr>
          </a:p>
          <a:p>
            <a:pPr marL="0" lvl="1" indent="0">
              <a:buFont typeface="Arial" pitchFamily="34" charset="0"/>
              <a:buNone/>
            </a:pPr>
            <a:r>
              <a:rPr lang="en-US" dirty="0"/>
              <a:t>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Developing Hypotheses: Without a clear hypothesis, it is almost impossible to abandon popular assumptions</a:t>
            </a:r>
            <a:r>
              <a:rPr lang="en-US" baseline="0" dirty="0" smtClean="0"/>
              <a:t> i</a:t>
            </a:r>
            <a:r>
              <a:rPr lang="en-US" sz="1200" kern="1200" dirty="0" smtClean="0">
                <a:solidFill>
                  <a:schemeClr val="tx1"/>
                </a:solidFill>
                <a:effectLst/>
                <a:latin typeface="+mn-lt"/>
                <a:ea typeface="+mn-ea"/>
                <a:cs typeface="+mn-cs"/>
              </a:rPr>
              <a:t>n favor of new solutions. The Sybo team came up with the following hypothesis, “By automating the light adjustment process, surgeons and staff would achieve greater efficiency and enhanced focus on the patient during procedures.”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342900" marR="0" lvl="2" indent="-3429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1962404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7.4 </a:t>
            </a:r>
            <a:r>
              <a:rPr lang="en-US" sz="1200" kern="1200" dirty="0">
                <a:solidFill>
                  <a:schemeClr val="tx1"/>
                </a:solidFill>
                <a:effectLst/>
                <a:latin typeface="+mn-lt"/>
                <a:ea typeface="+mn-ea"/>
                <a:cs typeface="+mn-cs"/>
              </a:rPr>
              <a:t>Demonstrate how to test hypotheses and explain the scientific method.</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Testing the hypotheses by running </a:t>
            </a:r>
            <a:r>
              <a:rPr lang="en-US" dirty="0" smtClean="0"/>
              <a:t>experiments: </a:t>
            </a:r>
            <a:r>
              <a:rPr lang="en-US" sz="1200" kern="1200" dirty="0" smtClean="0">
                <a:solidFill>
                  <a:schemeClr val="tx1"/>
                </a:solidFill>
                <a:effectLst/>
                <a:latin typeface="+mn-lt"/>
                <a:ea typeface="+mn-ea"/>
                <a:cs typeface="+mn-cs"/>
              </a:rPr>
              <a:t>King </a:t>
            </a:r>
            <a:r>
              <a:rPr lang="en-US" sz="1200" kern="1200" dirty="0">
                <a:solidFill>
                  <a:schemeClr val="tx1"/>
                </a:solidFill>
                <a:effectLst/>
                <a:latin typeface="+mn-lt"/>
                <a:ea typeface="+mn-ea"/>
                <a:cs typeface="+mn-cs"/>
              </a:rPr>
              <a:t>and his team’s first experiment to test the hypothesis was in the form of a simple surgeon survey </a:t>
            </a:r>
            <a:r>
              <a:rPr lang="en-US" sz="1200" kern="1200" dirty="0" smtClean="0">
                <a:solidFill>
                  <a:schemeClr val="tx1"/>
                </a:solidFill>
                <a:effectLst/>
                <a:latin typeface="+mn-lt"/>
                <a:ea typeface="+mn-ea"/>
                <a:cs typeface="+mn-cs"/>
              </a:rPr>
              <a:t>composed </a:t>
            </a:r>
            <a:r>
              <a:rPr lang="en-US" sz="1200" kern="1200" dirty="0">
                <a:solidFill>
                  <a:schemeClr val="tx1"/>
                </a:solidFill>
                <a:effectLst/>
                <a:latin typeface="+mn-lt"/>
                <a:ea typeface="+mn-ea"/>
                <a:cs typeface="+mn-cs"/>
              </a:rPr>
              <a:t>of only 12 questions; the response showed that 87.5 percent of surgeons would benefit from an automated light and results proved to the Sybo team that they had a viable product.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Analyzing the data: </a:t>
            </a:r>
            <a:r>
              <a:rPr lang="en-US" sz="1200" kern="1200" dirty="0" smtClean="0">
                <a:solidFill>
                  <a:schemeClr val="tx1"/>
                </a:solidFill>
                <a:effectLst/>
                <a:latin typeface="+mn-lt"/>
                <a:ea typeface="+mn-ea"/>
                <a:cs typeface="+mn-cs"/>
              </a:rPr>
              <a:t>Analyzing data and recording results is an essential part of the experimentation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pPr lvl="0"/>
            <a:endParaRPr lang="en-US" dirty="0"/>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342900" marR="0" lvl="2" indent="-3429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4007133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7.4 </a:t>
            </a:r>
            <a:r>
              <a:rPr lang="en-US" sz="1200" kern="1200" dirty="0">
                <a:solidFill>
                  <a:schemeClr val="tx1"/>
                </a:solidFill>
                <a:effectLst/>
                <a:latin typeface="+mn-lt"/>
                <a:ea typeface="+mn-ea"/>
                <a:cs typeface="+mn-cs"/>
              </a:rPr>
              <a:t>Demonstrate how to test hypotheses and explain the scientific method.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Entrepreneurial experimentation is about acting to learn: R</a:t>
            </a:r>
            <a:r>
              <a:rPr lang="en-US" sz="1200" kern="1200" dirty="0">
                <a:solidFill>
                  <a:schemeClr val="tx1"/>
                </a:solidFill>
                <a:effectLst/>
                <a:latin typeface="+mn-lt"/>
                <a:ea typeface="+mn-ea"/>
                <a:cs typeface="+mn-cs"/>
              </a:rPr>
              <a:t>ather than getting bogged down in scientific rigor.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Experimenting quickly: a better chance of refining ideas into viable opportunities: </a:t>
            </a:r>
            <a:r>
              <a:rPr lang="en-US" sz="1200" kern="1200" dirty="0">
                <a:solidFill>
                  <a:schemeClr val="tx1"/>
                </a:solidFill>
                <a:effectLst/>
                <a:latin typeface="+mn-lt"/>
                <a:ea typeface="+mn-ea"/>
                <a:cs typeface="+mn-cs"/>
              </a:rPr>
              <a:t>By taking action and experimenting quickly and cheaply, you will have a better chance of refining your ideas into feasible and viable opportunities.</a:t>
            </a:r>
            <a:endParaRPr lang="en-IN" sz="1200" kern="1200" dirty="0">
              <a:solidFill>
                <a:schemeClr val="tx1"/>
              </a:solidFill>
              <a:effectLst/>
              <a:latin typeface="+mn-lt"/>
              <a:ea typeface="+mn-ea"/>
              <a:cs typeface="+mn-cs"/>
            </a:endParaRPr>
          </a:p>
          <a:p>
            <a:pPr lvl="0"/>
            <a:endParaRPr lang="en-IN" sz="1100"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2648927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7.5 </a:t>
            </a:r>
            <a:r>
              <a:rPr lang="en-US" sz="1200" kern="1200" dirty="0">
                <a:solidFill>
                  <a:schemeClr val="tx1"/>
                </a:solidFill>
                <a:effectLst/>
                <a:latin typeface="+mn-lt"/>
                <a:ea typeface="+mn-ea"/>
                <a:cs typeface="+mn-cs"/>
              </a:rPr>
              <a:t>Describe the experimentation template.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Design is important to support or reject a hypothesis and ask questions: </a:t>
            </a:r>
            <a:endParaRPr lang="en-IN" sz="1200" kern="1200" dirty="0">
              <a:solidFill>
                <a:schemeClr val="tx1"/>
              </a:solidFill>
              <a:effectLst/>
              <a:latin typeface="+mn-lt"/>
              <a:ea typeface="+mn-ea"/>
              <a:cs typeface="+mn-cs"/>
            </a:endParaRPr>
          </a:p>
          <a:p>
            <a:pPr marL="514350" lvl="0" indent="-514350">
              <a:buFont typeface="+mj-lt"/>
              <a:buAutoNum type="arabicPeriod"/>
            </a:pPr>
            <a:r>
              <a:rPr lang="en-US" sz="3000" dirty="0" smtClean="0"/>
              <a:t>What is the hypothesis? </a:t>
            </a:r>
            <a:endParaRPr lang="en-IN" sz="3000" dirty="0" smtClean="0"/>
          </a:p>
          <a:p>
            <a:pPr marL="514350" lvl="0" indent="-514350">
              <a:buFont typeface="+mj-lt"/>
              <a:buAutoNum type="arabicPeriod"/>
            </a:pPr>
            <a:r>
              <a:rPr lang="en-US" sz="3000" dirty="0" smtClean="0"/>
              <a:t>What is the pass/fail metric?</a:t>
            </a:r>
            <a:endParaRPr lang="en-IN" sz="3000" dirty="0" smtClean="0"/>
          </a:p>
          <a:p>
            <a:pPr marL="514350" lvl="0" indent="-514350">
              <a:buFont typeface="+mj-lt"/>
              <a:buAutoNum type="arabicPeriod"/>
            </a:pPr>
            <a:r>
              <a:rPr lang="en-US" sz="3000" dirty="0" smtClean="0"/>
              <a:t>Who are the participants in the experiment? </a:t>
            </a:r>
            <a:endParaRPr lang="en-IN" sz="3000" dirty="0" smtClean="0"/>
          </a:p>
          <a:p>
            <a:pPr marL="514350" lvl="0" indent="-514350">
              <a:buFont typeface="+mj-lt"/>
              <a:buAutoNum type="arabicPeriod"/>
            </a:pPr>
            <a:r>
              <a:rPr lang="en-US" sz="3000" dirty="0" smtClean="0"/>
              <a:t>How many participants are needed?</a:t>
            </a:r>
            <a:endParaRPr lang="en-IN" sz="3000" dirty="0" smtClean="0"/>
          </a:p>
          <a:p>
            <a:pPr marL="514350" lvl="0" indent="-514350">
              <a:buFont typeface="+mj-lt"/>
              <a:buAutoNum type="arabicPeriod"/>
            </a:pPr>
            <a:r>
              <a:rPr lang="en-US" sz="3000" dirty="0" smtClean="0"/>
              <a:t>How are going to get participants?</a:t>
            </a:r>
            <a:endParaRPr lang="en-IN" sz="3000" dirty="0" smtClean="0"/>
          </a:p>
          <a:p>
            <a:pPr marL="514350" lvl="0" indent="-514350">
              <a:buFont typeface="+mj-lt"/>
              <a:buAutoNum type="arabicPeriod"/>
            </a:pPr>
            <a:r>
              <a:rPr lang="en-US" sz="3000" dirty="0" smtClean="0"/>
              <a:t>How will the experiment be run?</a:t>
            </a:r>
            <a:endParaRPr lang="en-IN" sz="3000" dirty="0" smtClean="0"/>
          </a:p>
          <a:p>
            <a:pPr marL="514350" lvl="0" indent="-514350">
              <a:buFont typeface="+mj-lt"/>
              <a:buAutoNum type="arabicPeriod"/>
            </a:pPr>
            <a:r>
              <a:rPr lang="en-US" sz="3000" dirty="0" smtClean="0"/>
              <a:t>How long is the experiment?</a:t>
            </a:r>
            <a:endParaRPr lang="en-IN" sz="3000" dirty="0" smtClean="0"/>
          </a:p>
          <a:p>
            <a:endParaRPr lang="en-US"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944318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7.5 </a:t>
            </a:r>
            <a:r>
              <a:rPr lang="en-US" sz="1200" kern="1200" dirty="0">
                <a:solidFill>
                  <a:schemeClr val="tx1"/>
                </a:solidFill>
                <a:effectLst/>
                <a:latin typeface="+mn-lt"/>
                <a:ea typeface="+mn-ea"/>
                <a:cs typeface="+mn-cs"/>
              </a:rPr>
              <a:t>Describe the experimentation template.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of the most important parts of an experiment is customer engagement: In </a:t>
            </a:r>
            <a:r>
              <a:rPr lang="en-US" sz="1200" kern="1200" dirty="0">
                <a:solidFill>
                  <a:schemeClr val="tx1"/>
                </a:solidFill>
                <a:effectLst/>
                <a:latin typeface="+mn-lt"/>
                <a:ea typeface="+mn-ea"/>
                <a:cs typeface="+mn-cs"/>
              </a:rPr>
              <a:t>your product or service.</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Involving customers in your experiment is a great way to test hypotheses: </a:t>
            </a:r>
            <a:r>
              <a:rPr lang="en-US" sz="1200" kern="1200" dirty="0">
                <a:solidFill>
                  <a:schemeClr val="tx1"/>
                </a:solidFill>
                <a:effectLst/>
                <a:latin typeface="+mn-lt"/>
                <a:ea typeface="+mn-ea"/>
                <a:cs typeface="+mn-cs"/>
              </a:rPr>
              <a:t>As it provides you with immediate feedback on how your product or service is received.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also an excellent way of making connections with people: </a:t>
            </a:r>
            <a:r>
              <a:rPr lang="en-US" sz="1200" kern="1200" dirty="0">
                <a:solidFill>
                  <a:schemeClr val="tx1"/>
                </a:solidFill>
                <a:effectLst/>
                <a:latin typeface="+mn-lt"/>
                <a:ea typeface="+mn-ea"/>
                <a:cs typeface="+mn-cs"/>
              </a:rPr>
              <a:t>Who may buy your product or service when it is fully launched.</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Joel Gascoigne, founder of social media management platform, Buffer, decided to test customer demand for his product before it was even built by creating a simple landing page and sharing it with his Twitter followers. </a:t>
            </a:r>
          </a:p>
          <a:p>
            <a:pPr marL="228600" lvl="0" indent="-228600">
              <a:buAutoNum type="alphaLcPeriod"/>
            </a:pPr>
            <a:r>
              <a:rPr lang="en-US" sz="1200" kern="1200" dirty="0">
                <a:solidFill>
                  <a:schemeClr val="tx1"/>
                </a:solidFill>
                <a:effectLst/>
                <a:latin typeface="+mn-lt"/>
                <a:ea typeface="+mn-ea"/>
                <a:cs typeface="+mn-cs"/>
              </a:rPr>
              <a:t>Positive response from his potential customers have Gascoigne the encouragement he needed to build the product. </a:t>
            </a:r>
          </a:p>
          <a:p>
            <a:pPr marL="228600" lvl="0" indent="-228600">
              <a:buAutoNum type="alphaLcPeriod"/>
            </a:pPr>
            <a:r>
              <a:rPr lang="en-US" sz="1200" kern="1200" dirty="0">
                <a:solidFill>
                  <a:schemeClr val="tx1"/>
                </a:solidFill>
                <a:effectLst/>
                <a:latin typeface="+mn-lt"/>
                <a:ea typeface="+mn-ea"/>
                <a:cs typeface="+mn-cs"/>
              </a:rPr>
              <a:t>Thanks to his quick, cheap </a:t>
            </a:r>
            <a:r>
              <a:rPr lang="en-US" sz="1200" kern="1200" dirty="0" smtClean="0">
                <a:solidFill>
                  <a:schemeClr val="tx1"/>
                </a:solidFill>
                <a:effectLst/>
                <a:latin typeface="+mn-lt"/>
                <a:ea typeface="+mn-ea"/>
                <a:cs typeface="+mn-cs"/>
              </a:rPr>
              <a:t>experiment, </a:t>
            </a:r>
            <a:r>
              <a:rPr lang="en-US" sz="1200" kern="1200" dirty="0">
                <a:solidFill>
                  <a:schemeClr val="tx1"/>
                </a:solidFill>
                <a:effectLst/>
                <a:latin typeface="+mn-lt"/>
                <a:ea typeface="+mn-ea"/>
                <a:cs typeface="+mn-cs"/>
              </a:rPr>
              <a:t>Gascoigne was able to build a relationship with his customer base before even launching Buffer online. </a:t>
            </a:r>
          </a:p>
          <a:p>
            <a:pPr marL="228600" lvl="0" indent="-228600">
              <a:buAutoNum type="alphaLcPeriod"/>
            </a:pPr>
            <a:r>
              <a:rPr lang="en-US" sz="1200" kern="1200" dirty="0">
                <a:solidFill>
                  <a:schemeClr val="tx1"/>
                </a:solidFill>
                <a:effectLst/>
                <a:latin typeface="+mn-lt"/>
                <a:ea typeface="+mn-ea"/>
                <a:cs typeface="+mn-cs"/>
              </a:rPr>
              <a:t>As of 2018, over three million people use the Buffer platform to schedule posts to Facebook, Twitter, LinkedIn, </a:t>
            </a:r>
            <a:r>
              <a:rPr lang="en-US" sz="1200" kern="1200" dirty="0" smtClean="0">
                <a:solidFill>
                  <a:schemeClr val="tx1"/>
                </a:solidFill>
                <a:effectLst/>
                <a:latin typeface="+mn-lt"/>
                <a:ea typeface="+mn-ea"/>
                <a:cs typeface="+mn-cs"/>
              </a:rPr>
              <a:t>Instagram, </a:t>
            </a:r>
            <a:r>
              <a:rPr lang="en-US" sz="1200" kern="1200" dirty="0">
                <a:solidFill>
                  <a:schemeClr val="tx1"/>
                </a:solidFill>
                <a:effectLst/>
                <a:latin typeface="+mn-lt"/>
                <a:ea typeface="+mn-ea"/>
                <a:cs typeface="+mn-cs"/>
              </a:rPr>
              <a:t>and more.</a:t>
            </a:r>
            <a:endParaRPr lang="en-IN" sz="1200" kern="1200" dirty="0">
              <a:solidFill>
                <a:schemeClr val="tx1"/>
              </a:solidFill>
              <a:effectLst/>
              <a:latin typeface="+mn-lt"/>
              <a:ea typeface="+mn-ea"/>
              <a:cs typeface="+mn-cs"/>
            </a:endParaRPr>
          </a:p>
          <a:p>
            <a:pPr lvl="0"/>
            <a:endParaRPr lang="en-US"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15760325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7.5 </a:t>
            </a:r>
            <a:r>
              <a:rPr lang="en-US" sz="1200" kern="1200" dirty="0">
                <a:solidFill>
                  <a:schemeClr val="tx1"/>
                </a:solidFill>
                <a:effectLst/>
                <a:latin typeface="+mn-lt"/>
                <a:ea typeface="+mn-ea"/>
                <a:cs typeface="+mn-cs"/>
              </a:rPr>
              <a:t>Describe the experimentation template.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Organizations traditionally relied on historical data to gauge customer tastes: </a:t>
            </a:r>
            <a:r>
              <a:rPr lang="en-US" sz="1200" kern="1200" dirty="0">
                <a:solidFill>
                  <a:schemeClr val="tx1"/>
                </a:solidFill>
                <a:effectLst/>
                <a:latin typeface="+mn-lt"/>
                <a:ea typeface="+mn-ea"/>
                <a:cs typeface="+mn-cs"/>
              </a:rPr>
              <a:t>Organizations have traditionally relied on large amounts of historical data to gauge customer tastes and preferences like direct mail, surveys, advertising, etc.</a:t>
            </a:r>
            <a:endParaRPr lang="en-IN" sz="1200" kern="1200" dirty="0">
              <a:solidFill>
                <a:schemeClr val="tx1"/>
              </a:solidFill>
              <a:effectLst/>
              <a:latin typeface="+mn-lt"/>
              <a:ea typeface="+mn-ea"/>
              <a:cs typeface="+mn-cs"/>
            </a:endParaRPr>
          </a:p>
          <a:p>
            <a:pPr lvl="0"/>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insufficient data, people tend to use intuition or experience: </a:t>
            </a:r>
            <a:r>
              <a:rPr lang="en-US" sz="1200" kern="1200" dirty="0">
                <a:solidFill>
                  <a:schemeClr val="tx1"/>
                </a:solidFill>
                <a:effectLst/>
                <a:latin typeface="+mn-lt"/>
                <a:ea typeface="+mn-ea"/>
                <a:cs typeface="+mn-cs"/>
              </a:rPr>
              <a:t>When there is insufficient data, people tend to use intuition or experience to make decisions which is often unreliable.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When entrepreneur David </a:t>
            </a:r>
            <a:r>
              <a:rPr lang="en-US" sz="1200" kern="1200" dirty="0" err="1">
                <a:solidFill>
                  <a:schemeClr val="tx1"/>
                </a:solidFill>
                <a:effectLst/>
                <a:latin typeface="+mn-lt"/>
                <a:ea typeface="+mn-ea"/>
                <a:cs typeface="+mn-cs"/>
              </a:rPr>
              <a:t>Boehl</a:t>
            </a:r>
            <a:r>
              <a:rPr lang="en-US" sz="1200" kern="1200" dirty="0">
                <a:solidFill>
                  <a:schemeClr val="tx1"/>
                </a:solidFill>
                <a:effectLst/>
                <a:latin typeface="+mn-lt"/>
                <a:ea typeface="+mn-ea"/>
                <a:cs typeface="+mn-cs"/>
              </a:rPr>
              <a:t> founded his online advertising company, </a:t>
            </a:r>
            <a:r>
              <a:rPr lang="en-US" sz="1200" kern="1200" dirty="0" err="1">
                <a:solidFill>
                  <a:schemeClr val="tx1"/>
                </a:solidFill>
                <a:effectLst/>
                <a:latin typeface="+mn-lt"/>
                <a:ea typeface="+mn-ea"/>
                <a:cs typeface="+mn-cs"/>
              </a:rPr>
              <a:t>GraphicBomb</a:t>
            </a:r>
            <a:r>
              <a:rPr lang="en-US" sz="1200" kern="1200" dirty="0">
                <a:solidFill>
                  <a:schemeClr val="tx1"/>
                </a:solidFill>
                <a:effectLst/>
                <a:latin typeface="+mn-lt"/>
                <a:ea typeface="+mn-ea"/>
                <a:cs typeface="+mn-cs"/>
              </a:rPr>
              <a:t>, he defied all conventional wisdom by hiring two of his siblings to work for him full-time.</a:t>
            </a:r>
          </a:p>
          <a:p>
            <a:pPr marL="228600" lvl="0" indent="-228600">
              <a:buAutoNum type="alphaLcPeriod"/>
            </a:pPr>
            <a:r>
              <a:rPr lang="en-US" sz="1200" kern="1200" dirty="0" err="1">
                <a:solidFill>
                  <a:schemeClr val="tx1"/>
                </a:solidFill>
                <a:effectLst/>
                <a:latin typeface="+mn-lt"/>
                <a:ea typeface="+mn-ea"/>
                <a:cs typeface="+mn-cs"/>
              </a:rPr>
              <a:t>Boehl</a:t>
            </a:r>
            <a:r>
              <a:rPr lang="en-US" sz="1200" kern="1200" dirty="0">
                <a:solidFill>
                  <a:schemeClr val="tx1"/>
                </a:solidFill>
                <a:effectLst/>
                <a:latin typeface="+mn-lt"/>
                <a:ea typeface="+mn-ea"/>
                <a:cs typeface="+mn-cs"/>
              </a:rPr>
              <a:t> credited his sisters with being trustworthy and forthcoming with valuable feedback.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Fear of failure tends to discourage entrepreneurs from experimenting at all: </a:t>
            </a:r>
            <a:r>
              <a:rPr lang="en-US" sz="1200" kern="1200" dirty="0">
                <a:solidFill>
                  <a:schemeClr val="tx1"/>
                </a:solidFill>
                <a:effectLst/>
                <a:latin typeface="+mn-lt"/>
                <a:ea typeface="+mn-ea"/>
                <a:cs typeface="+mn-cs"/>
              </a:rPr>
              <a:t>They can be perceived as risky and sometimes even scary, and nobody likes the idea of failing. </a:t>
            </a:r>
            <a:endParaRPr lang="en-IN" sz="1200" kern="1200" dirty="0">
              <a:solidFill>
                <a:schemeClr val="tx1"/>
              </a:solidFill>
              <a:effectLst/>
              <a:latin typeface="+mn-lt"/>
              <a:ea typeface="+mn-ea"/>
              <a:cs typeface="+mn-cs"/>
            </a:endParaRPr>
          </a:p>
          <a:p>
            <a:pPr lvl="0"/>
            <a:r>
              <a:rPr lang="en-US" dirty="0"/>
              <a:t> </a:t>
            </a:r>
            <a:endParaRPr lang="en-IN"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3556471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7.5 </a:t>
            </a:r>
            <a:r>
              <a:rPr lang="en-US" sz="1200" kern="1200" dirty="0">
                <a:solidFill>
                  <a:schemeClr val="tx1"/>
                </a:solidFill>
                <a:effectLst/>
                <a:latin typeface="+mn-lt"/>
                <a:ea typeface="+mn-ea"/>
                <a:cs typeface="+mn-cs"/>
              </a:rPr>
              <a:t>Describe the experimentation template. </a:t>
            </a:r>
            <a:endParaRPr lang="en-IN" sz="1200" kern="1200" dirty="0">
              <a:solidFill>
                <a:schemeClr val="tx1"/>
              </a:solidFill>
              <a:effectLst/>
              <a:latin typeface="+mn-lt"/>
              <a:ea typeface="+mn-ea"/>
              <a:cs typeface="+mn-cs"/>
            </a:endParaRPr>
          </a:p>
          <a:p>
            <a:endParaRPr lang="en-US" dirty="0"/>
          </a:p>
          <a:p>
            <a:pPr lvl="0"/>
            <a:r>
              <a:rPr lang="en-US" dirty="0"/>
              <a:t>Today’s entrepreneurs are required to experiment to prove a concept.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Paul Lemley, founder of live broadcasting app </a:t>
            </a:r>
            <a:r>
              <a:rPr lang="en-US" sz="1200" kern="1200" dirty="0" err="1">
                <a:solidFill>
                  <a:schemeClr val="tx1"/>
                </a:solidFill>
                <a:effectLst/>
                <a:latin typeface="+mn-lt"/>
                <a:ea typeface="+mn-ea"/>
                <a:cs typeface="+mn-cs"/>
              </a:rPr>
              <a:t>Hivecast</a:t>
            </a:r>
            <a:r>
              <a:rPr lang="en-US" sz="1200" kern="1200" dirty="0">
                <a:solidFill>
                  <a:schemeClr val="tx1"/>
                </a:solidFill>
                <a:effectLst/>
                <a:latin typeface="+mn-lt"/>
                <a:ea typeface="+mn-ea"/>
                <a:cs typeface="+mn-cs"/>
              </a:rPr>
              <a:t>, discovered a powerful way of gathering his own data by asking at least one random person one question every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Ignoring </a:t>
            </a:r>
            <a:r>
              <a:rPr lang="en-US" dirty="0"/>
              <a:t>data is detrimental to the success of any venture: </a:t>
            </a:r>
            <a:r>
              <a:rPr lang="en-US" sz="1200" kern="1200" dirty="0">
                <a:solidFill>
                  <a:schemeClr val="tx1"/>
                </a:solidFill>
                <a:effectLst/>
                <a:latin typeface="+mn-lt"/>
                <a:ea typeface="+mn-ea"/>
                <a:cs typeface="+mn-cs"/>
              </a:rPr>
              <a:t>Ignoring data just because they tell us what we don’t want to hear is detrimental to the success of any venture.</a:t>
            </a:r>
            <a:endParaRPr lang="en-IN" sz="1200" kern="1200" dirty="0">
              <a:solidFill>
                <a:schemeClr val="tx1"/>
              </a:solidFill>
              <a:effectLst/>
              <a:latin typeface="+mn-lt"/>
              <a:ea typeface="+mn-ea"/>
              <a:cs typeface="+mn-cs"/>
            </a:endParaRPr>
          </a:p>
          <a:p>
            <a:pPr lvl="0"/>
            <a:endParaRPr lang="en-US" dirty="0"/>
          </a:p>
          <a:p>
            <a:pPr lvl="0"/>
            <a:r>
              <a:rPr lang="en-US" dirty="0"/>
              <a:t>Experimentation is an opportunity for learning and better decision making: </a:t>
            </a:r>
            <a:r>
              <a:rPr lang="en-US" sz="1200" kern="1200" dirty="0">
                <a:solidFill>
                  <a:schemeClr val="tx1"/>
                </a:solidFill>
                <a:effectLst/>
                <a:latin typeface="+mn-lt"/>
                <a:ea typeface="+mn-ea"/>
                <a:cs typeface="+mn-cs"/>
              </a:rPr>
              <a:t>The goal of experimentation is not to conduct the “perfect” experiment but to see it as an opportunity for further learning and better decision making; </a:t>
            </a:r>
            <a:r>
              <a:rPr lang="en-US" sz="1200" kern="1200" dirty="0" smtClean="0">
                <a:solidFill>
                  <a:schemeClr val="tx1"/>
                </a:solidFill>
                <a:effectLst/>
                <a:latin typeface="+mn-lt"/>
                <a:ea typeface="+mn-ea"/>
                <a:cs typeface="+mn-cs"/>
              </a:rPr>
              <a:t>failure </a:t>
            </a:r>
            <a:r>
              <a:rPr lang="en-US" sz="1200" kern="1200" dirty="0">
                <a:solidFill>
                  <a:schemeClr val="tx1"/>
                </a:solidFill>
                <a:effectLst/>
                <a:latin typeface="+mn-lt"/>
                <a:ea typeface="+mn-ea"/>
                <a:cs typeface="+mn-cs"/>
              </a:rPr>
              <a:t>is also important, for if you cannot fail, you cannot learn.</a:t>
            </a:r>
            <a:endParaRPr lang="en-IN"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26</a:t>
            </a:fld>
            <a:endParaRPr lang="en-US" dirty="0"/>
          </a:p>
        </p:txBody>
      </p:sp>
    </p:spTree>
    <p:extLst>
      <p:ext uri="{BB962C8B-B14F-4D97-AF65-F5344CB8AC3E}">
        <p14:creationId xmlns:p14="http://schemas.microsoft.com/office/powerpoint/2010/main" val="9077789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7.6 </a:t>
            </a:r>
            <a:r>
              <a:rPr lang="en-US" sz="1200" kern="1200" dirty="0">
                <a:solidFill>
                  <a:schemeClr val="tx1"/>
                </a:solidFill>
                <a:effectLst/>
                <a:latin typeface="+mn-lt"/>
                <a:ea typeface="+mn-ea"/>
                <a:cs typeface="+mn-cs"/>
              </a:rPr>
              <a:t>Explore the interviewing process for customer feedback.</a:t>
            </a:r>
            <a:endParaRPr lang="en-IN" sz="1200" kern="1200" dirty="0">
              <a:solidFill>
                <a:schemeClr val="tx1"/>
              </a:solidFill>
              <a:effectLst/>
              <a:latin typeface="+mn-lt"/>
              <a:ea typeface="+mn-ea"/>
              <a:cs typeface="+mn-cs"/>
            </a:endParaRPr>
          </a:p>
          <a:p>
            <a:endParaRPr lang="en-US" dirty="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dirty="0" smtClean="0"/>
              <a:t>Used to </a:t>
            </a:r>
            <a:r>
              <a:rPr lang="en-US" dirty="0"/>
              <a:t>get feedback on prototypes: </a:t>
            </a:r>
            <a:r>
              <a:rPr lang="en-US" sz="1200" kern="1200" dirty="0">
                <a:solidFill>
                  <a:schemeClr val="tx1"/>
                </a:solidFill>
                <a:effectLst/>
                <a:latin typeface="+mn-lt"/>
                <a:ea typeface="+mn-ea"/>
                <a:cs typeface="+mn-cs"/>
              </a:rPr>
              <a:t>Feedback interviews are used to get feedback on prototypes and are useful when used in conjunction with experimentation because you get more information on “why” people are interacting with your product or service in different ways.  </a:t>
            </a:r>
            <a:endParaRPr lang="en-US" sz="1200" kern="1200" dirty="0" smtClean="0">
              <a:solidFill>
                <a:schemeClr val="tx1"/>
              </a:solidFill>
              <a:effectLst/>
              <a:latin typeface="+mn-lt"/>
              <a:ea typeface="+mn-ea"/>
              <a:cs typeface="+mn-cs"/>
            </a:endParaRPr>
          </a:p>
          <a:p>
            <a:pPr marL="0" marR="0" lvl="1" indent="-457200" algn="l" defTabSz="914400" rtl="0" eaLnBrk="1" fontAlgn="auto" latinLnBrk="0" hangingPunct="1">
              <a:lnSpc>
                <a:spcPct val="100000"/>
              </a:lnSpc>
              <a:spcBef>
                <a:spcPts val="0"/>
              </a:spcBef>
              <a:spcAft>
                <a:spcPts val="0"/>
              </a:spcAft>
              <a:buClrTx/>
              <a:buSzTx/>
              <a:buFontTx/>
              <a:buNone/>
              <a:tabLst/>
              <a:defRPr/>
            </a:pPr>
            <a:r>
              <a:rPr lang="en-US" dirty="0" smtClean="0"/>
              <a:t>A feedback interview involves: </a:t>
            </a:r>
            <a:endParaRPr lang="en-IN" dirty="0" smtClean="0"/>
          </a:p>
          <a:p>
            <a:pPr marL="342900" marR="0" lvl="2" indent="-342900" algn="l" defTabSz="914400" rtl="0" eaLnBrk="1" fontAlgn="auto" latinLnBrk="0" hangingPunct="1">
              <a:lnSpc>
                <a:spcPct val="100000"/>
              </a:lnSpc>
              <a:spcBef>
                <a:spcPts val="0"/>
              </a:spcBef>
              <a:spcAft>
                <a:spcPts val="0"/>
              </a:spcAft>
              <a:buClrTx/>
              <a:buSzTx/>
              <a:buFontTx/>
              <a:buNone/>
              <a:tabLst/>
              <a:defRPr/>
            </a:pPr>
            <a:r>
              <a:rPr lang="en-US" dirty="0" smtClean="0"/>
              <a:t>a.	The use of some type of prototype.</a:t>
            </a:r>
          </a:p>
          <a:p>
            <a:pPr marL="342900" marR="0" lvl="2" indent="-342900" algn="l" defTabSz="914400" rtl="0" eaLnBrk="1" fontAlgn="auto" latinLnBrk="0" hangingPunct="1">
              <a:lnSpc>
                <a:spcPct val="100000"/>
              </a:lnSpc>
              <a:spcBef>
                <a:spcPts val="0"/>
              </a:spcBef>
              <a:spcAft>
                <a:spcPts val="0"/>
              </a:spcAft>
              <a:buClrTx/>
              <a:buSzTx/>
              <a:buFontTx/>
              <a:buNone/>
              <a:tabLst/>
              <a:defRPr/>
            </a:pPr>
            <a:r>
              <a:rPr lang="en-US" dirty="0" smtClean="0"/>
              <a:t>b.	Asking them their opinion of the product or service.</a:t>
            </a:r>
          </a:p>
          <a:p>
            <a:pPr marL="342900" marR="0" lvl="2" indent="-342900" algn="l" defTabSz="914400" rtl="0" eaLnBrk="1" fontAlgn="auto" latinLnBrk="0" hangingPunct="1">
              <a:lnSpc>
                <a:spcPct val="100000"/>
              </a:lnSpc>
              <a:spcBef>
                <a:spcPts val="0"/>
              </a:spcBef>
              <a:spcAft>
                <a:spcPts val="0"/>
              </a:spcAft>
              <a:buClrTx/>
              <a:buSzTx/>
              <a:buFontTx/>
              <a:buNone/>
              <a:tabLst/>
              <a:defRPr/>
            </a:pPr>
            <a:r>
              <a:rPr lang="en-US" dirty="0" smtClean="0"/>
              <a:t>c.	Understanding if there is value for the user for the product or service.</a:t>
            </a:r>
          </a:p>
          <a:p>
            <a:pPr marL="342900" marR="0" lvl="2" indent="-342900" algn="l" defTabSz="914400" rtl="0" eaLnBrk="1" fontAlgn="auto" latinLnBrk="0" hangingPunct="1">
              <a:lnSpc>
                <a:spcPct val="100000"/>
              </a:lnSpc>
              <a:spcBef>
                <a:spcPts val="0"/>
              </a:spcBef>
              <a:spcAft>
                <a:spcPts val="0"/>
              </a:spcAft>
              <a:buClrTx/>
              <a:buSzTx/>
              <a:buFontTx/>
              <a:buNone/>
              <a:tabLst/>
              <a:defRPr/>
            </a:pPr>
            <a:r>
              <a:rPr lang="en-US" dirty="0" smtClean="0"/>
              <a:t>d.	Identifying ways to make the product better.</a:t>
            </a:r>
          </a:p>
          <a:p>
            <a:pPr marL="342900" marR="0" lvl="2" indent="-342900" algn="l" defTabSz="914400" rtl="0" eaLnBrk="1" fontAlgn="auto" latinLnBrk="0" hangingPunct="1">
              <a:lnSpc>
                <a:spcPct val="100000"/>
              </a:lnSpc>
              <a:spcBef>
                <a:spcPts val="0"/>
              </a:spcBef>
              <a:spcAft>
                <a:spcPts val="0"/>
              </a:spcAft>
              <a:buClrTx/>
              <a:buSzTx/>
              <a:buFontTx/>
              <a:buNone/>
              <a:tabLst/>
              <a:defRPr/>
            </a:pPr>
            <a:r>
              <a:rPr lang="en-US" dirty="0" smtClean="0"/>
              <a:t>e.	Determining if you are targeting the correct customers.</a:t>
            </a:r>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dirty="0" smtClean="0"/>
              <a:t>To build a business: To build a business, research the companies and experts who might be able to offer you guidance, and try to establish contacts: </a:t>
            </a:r>
            <a:r>
              <a:rPr lang="en-US" sz="1200" kern="1200" dirty="0" smtClean="0">
                <a:solidFill>
                  <a:schemeClr val="tx1"/>
                </a:solidFill>
                <a:effectLst/>
                <a:latin typeface="+mn-lt"/>
                <a:ea typeface="+mn-ea"/>
                <a:cs typeface="+mn-cs"/>
              </a:rPr>
              <a:t>Second, draft an introduction to the interview; third, prepare your interview questions especially open-ended questions like to get a wide range of responses.</a:t>
            </a:r>
            <a:endParaRPr lang="en-IN"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27</a:t>
            </a:fld>
            <a:endParaRPr lang="en-US" dirty="0"/>
          </a:p>
        </p:txBody>
      </p:sp>
    </p:spTree>
    <p:extLst>
      <p:ext uri="{BB962C8B-B14F-4D97-AF65-F5344CB8AC3E}">
        <p14:creationId xmlns:p14="http://schemas.microsoft.com/office/powerpoint/2010/main" val="72512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7.6 </a:t>
            </a:r>
            <a:r>
              <a:rPr lang="en-US" sz="1200" kern="1200" dirty="0">
                <a:solidFill>
                  <a:schemeClr val="tx1"/>
                </a:solidFill>
                <a:effectLst/>
                <a:latin typeface="+mn-lt"/>
                <a:ea typeface="+mn-ea"/>
                <a:cs typeface="+mn-cs"/>
              </a:rPr>
              <a:t>Explore the interviewing process for customer feedback.</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an important strength for entrepreneurs: including experimenting, prototyping, </a:t>
            </a:r>
            <a:r>
              <a:rPr lang="en-US" dirty="0" smtClean="0"/>
              <a:t>hypothesizing, </a:t>
            </a:r>
            <a:r>
              <a:rPr lang="en-US" dirty="0"/>
              <a:t>and interviewing: All these </a:t>
            </a:r>
            <a:r>
              <a:rPr lang="en-US" sz="1200" kern="1200" dirty="0">
                <a:solidFill>
                  <a:schemeClr val="tx1"/>
                </a:solidFill>
                <a:effectLst/>
                <a:latin typeface="+mn-lt"/>
                <a:ea typeface="+mn-ea"/>
                <a:cs typeface="+mn-cs"/>
              </a:rPr>
              <a:t>would never come to fruition without a keen sense of curiosity. </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Curiosity increases perseverance and boosts performance: </a:t>
            </a:r>
            <a:r>
              <a:rPr lang="en-US" sz="1200" kern="1200" dirty="0">
                <a:solidFill>
                  <a:schemeClr val="tx1"/>
                </a:solidFill>
                <a:effectLst/>
                <a:latin typeface="+mn-lt"/>
                <a:ea typeface="+mn-ea"/>
                <a:cs typeface="+mn-cs"/>
              </a:rPr>
              <a:t>A growing body of research shows that curiosity increases perseverance, and boosts performance.</a:t>
            </a:r>
            <a:endParaRPr lang="en-IN" sz="1200" kern="1200" dirty="0">
              <a:solidFill>
                <a:schemeClr val="tx1"/>
              </a:solidFill>
              <a:effectLst/>
              <a:latin typeface="+mn-lt"/>
              <a:ea typeface="+mn-ea"/>
              <a:cs typeface="+mn-cs"/>
            </a:endParaRPr>
          </a:p>
          <a:p>
            <a:endParaRPr lang="en-US"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28</a:t>
            </a:fld>
            <a:endParaRPr lang="en-US" dirty="0"/>
          </a:p>
        </p:txBody>
      </p:sp>
    </p:spTree>
    <p:extLst>
      <p:ext uri="{BB962C8B-B14F-4D97-AF65-F5344CB8AC3E}">
        <p14:creationId xmlns:p14="http://schemas.microsoft.com/office/powerpoint/2010/main" val="9130193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7.6 </a:t>
            </a:r>
            <a:r>
              <a:rPr lang="en-US" sz="1200" kern="1200" dirty="0">
                <a:solidFill>
                  <a:schemeClr val="tx1"/>
                </a:solidFill>
                <a:effectLst/>
                <a:latin typeface="+mn-lt"/>
                <a:ea typeface="+mn-ea"/>
                <a:cs typeface="+mn-cs"/>
              </a:rPr>
              <a:t>Explore the interviewing process for customer feedback.</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Connect with other curious people: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Naturally curious people are keen to trade questions, explore, and collaborate.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Having these people in your life will encourage you to uncover new ideas and see things from a different perspective.</a:t>
            </a:r>
            <a:endParaRPr lang="en-IN" sz="1200" kern="1200" dirty="0">
              <a:solidFill>
                <a:schemeClr val="tx1"/>
              </a:solidFill>
              <a:effectLst/>
              <a:latin typeface="+mn-lt"/>
              <a:ea typeface="+mn-ea"/>
              <a:cs typeface="+mn-cs"/>
            </a:endParaRPr>
          </a:p>
          <a:p>
            <a:endParaRPr lang="en-US" dirty="0"/>
          </a:p>
          <a:p>
            <a:r>
              <a:rPr lang="en-US" dirty="0"/>
              <a:t>Be a curiosity ambassador: </a:t>
            </a:r>
          </a:p>
          <a:p>
            <a:pPr marL="228600" lvl="0" indent="-228600">
              <a:buAutoNum type="alphaLcPeriod"/>
            </a:pPr>
            <a:r>
              <a:rPr lang="en-US" sz="1200" kern="1200" dirty="0">
                <a:solidFill>
                  <a:schemeClr val="tx1"/>
                </a:solidFill>
                <a:effectLst/>
                <a:latin typeface="+mn-lt"/>
                <a:ea typeface="+mn-ea"/>
                <a:cs typeface="+mn-cs"/>
              </a:rPr>
              <a:t>By asking questions and listening carefully to responses, you will encourage the people around you to do the same. </a:t>
            </a:r>
          </a:p>
          <a:p>
            <a:pPr marL="228600" lvl="0" indent="-228600">
              <a:buAutoNum type="alphaLcPeriod"/>
            </a:pPr>
            <a:r>
              <a:rPr lang="en-US" sz="1200" kern="1200" dirty="0">
                <a:solidFill>
                  <a:schemeClr val="tx1"/>
                </a:solidFill>
                <a:effectLst/>
                <a:latin typeface="+mn-lt"/>
                <a:ea typeface="+mn-ea"/>
                <a:cs typeface="+mn-cs"/>
              </a:rPr>
              <a:t>Similarly, staying curious, rather than </a:t>
            </a:r>
            <a:r>
              <a:rPr lang="en-US" sz="1200" kern="1200" dirty="0" smtClean="0">
                <a:solidFill>
                  <a:schemeClr val="tx1"/>
                </a:solidFill>
                <a:effectLst/>
                <a:latin typeface="+mn-lt"/>
                <a:ea typeface="+mn-ea"/>
                <a:cs typeface="+mn-cs"/>
              </a:rPr>
              <a:t>judgmental</a:t>
            </a:r>
            <a:r>
              <a:rPr lang="en-US" sz="1200" kern="1200" dirty="0">
                <a:solidFill>
                  <a:schemeClr val="tx1"/>
                </a:solidFill>
                <a:effectLst/>
                <a:latin typeface="+mn-lt"/>
                <a:ea typeface="+mn-ea"/>
                <a:cs typeface="+mn-cs"/>
              </a:rPr>
              <a:t>, when approaching the unknown is a more productive way to tackle tough challenges. </a:t>
            </a:r>
          </a:p>
          <a:p>
            <a:pPr marL="228600" lvl="0" indent="-228600">
              <a:buAutoNum type="alphaLcPeriod"/>
            </a:pPr>
            <a:r>
              <a:rPr lang="en-US" sz="1200" kern="1200" dirty="0">
                <a:solidFill>
                  <a:schemeClr val="tx1"/>
                </a:solidFill>
                <a:effectLst/>
                <a:latin typeface="+mn-lt"/>
                <a:ea typeface="+mn-ea"/>
                <a:cs typeface="+mn-cs"/>
              </a:rPr>
              <a:t>Try not to play the expert in any room you enter; It will hinder your ambassadorship here.</a:t>
            </a:r>
            <a:endParaRPr lang="en-IN" sz="1400" kern="1200" dirty="0">
              <a:solidFill>
                <a:schemeClr val="tx1"/>
              </a:solidFill>
              <a:effectLst/>
              <a:latin typeface="+mn-lt"/>
              <a:ea typeface="+mn-ea"/>
              <a:cs typeface="+mn-cs"/>
            </a:endParaRPr>
          </a:p>
          <a:p>
            <a:endParaRPr lang="en-IN" dirty="0"/>
          </a:p>
          <a:p>
            <a:r>
              <a:rPr lang="en-US" dirty="0"/>
              <a:t>Focus on learning</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You can only stay curious when you make the commitment to continuous learning.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Only through learning will you be able to ask the right questions, find the right answers, and recognize new opportunities.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Entrepreneurs are notorious for being insatiable learners.</a:t>
            </a:r>
            <a:endParaRPr lang="en-IN" sz="1200" kern="1200" dirty="0">
              <a:solidFill>
                <a:schemeClr val="tx1"/>
              </a:solidFill>
              <a:effectLst/>
              <a:latin typeface="+mn-lt"/>
              <a:ea typeface="+mn-ea"/>
              <a:cs typeface="+mn-cs"/>
            </a:endParaRPr>
          </a:p>
          <a:p>
            <a:endParaRPr lang="en-IN" dirty="0"/>
          </a:p>
          <a:p>
            <a:r>
              <a:rPr lang="en-US" dirty="0"/>
              <a:t>Broaden your networks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Curious people tend to be comfortable asking questions which can lead to all sorts of productive relationships with diverse groups.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Entrepreneurs understand that they may not be the smartest person in the room but they need to surround themselves by the smartest people they know.  </a:t>
            </a:r>
            <a:endParaRPr lang="en-IN" sz="1200" kern="1200" dirty="0">
              <a:solidFill>
                <a:schemeClr val="tx1"/>
              </a:solidFill>
              <a:effectLst/>
              <a:latin typeface="+mn-lt"/>
              <a:ea typeface="+mn-ea"/>
              <a:cs typeface="+mn-cs"/>
            </a:endParaRPr>
          </a:p>
          <a:p>
            <a:endParaRPr lang="en-IN"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29</a:t>
            </a:fld>
            <a:endParaRPr lang="en-US" dirty="0"/>
          </a:p>
        </p:txBody>
      </p:sp>
    </p:spTree>
    <p:extLst>
      <p:ext uri="{BB962C8B-B14F-4D97-AF65-F5344CB8AC3E}">
        <p14:creationId xmlns:p14="http://schemas.microsoft.com/office/powerpoint/2010/main" val="183656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Entrepreneurs have many different types of experiments: </a:t>
            </a:r>
            <a:r>
              <a:rPr lang="en-US" sz="1200" kern="1200" dirty="0">
                <a:solidFill>
                  <a:schemeClr val="tx1"/>
                </a:solidFill>
                <a:effectLst/>
                <a:latin typeface="+mn-lt"/>
                <a:ea typeface="+mn-ea"/>
                <a:cs typeface="+mn-cs"/>
              </a:rPr>
              <a:t>Entrepreneurs have many different types of experiments and tests available to them, and some require more effort than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Effort put in tends to correlate to the believability of the information coming out: </a:t>
            </a:r>
            <a:r>
              <a:rPr lang="en-US" sz="1200" kern="1200" dirty="0">
                <a:solidFill>
                  <a:schemeClr val="tx1"/>
                </a:solidFill>
                <a:effectLst/>
                <a:latin typeface="+mn-lt"/>
                <a:ea typeface="+mn-ea"/>
                <a:cs typeface="+mn-cs"/>
              </a:rPr>
              <a:t>Overall, the amount of effort put in tends to correlate to the believability of the information coming out</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12236405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7.6 </a:t>
            </a:r>
            <a:r>
              <a:rPr lang="en-US" sz="1200" kern="1200" dirty="0">
                <a:solidFill>
                  <a:schemeClr val="tx1"/>
                </a:solidFill>
                <a:effectLst/>
                <a:latin typeface="+mn-lt"/>
                <a:ea typeface="+mn-ea"/>
                <a:cs typeface="+mn-cs"/>
              </a:rPr>
              <a:t>Explore the interviewing process for customer feedback.</a:t>
            </a:r>
            <a:endParaRPr lang="en-IN" sz="1200" kern="1200" dirty="0">
              <a:solidFill>
                <a:schemeClr val="tx1"/>
              </a:solidFill>
              <a:effectLst/>
              <a:latin typeface="+mn-lt"/>
              <a:ea typeface="+mn-ea"/>
              <a:cs typeface="+mn-cs"/>
            </a:endParaRPr>
          </a:p>
          <a:p>
            <a:endParaRPr lang="en-US" dirty="0"/>
          </a:p>
          <a:p>
            <a:r>
              <a:rPr lang="en-US" dirty="0"/>
              <a:t>Ask “Why?” “What if…?” and “How might we…?”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Being naturally curious doesn’t just mean asking questions, but learning to frame them in the right way.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When we were kids, asking questions was second nature, but as we grow older and more self-conscious, we tend to stop questioning in the same way.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Yet by asking “Why?” “What if…?” and “How might we…?” we have an opportunity to challenge existing mindsets, and create new ideas. </a:t>
            </a:r>
            <a:endParaRPr lang="en-IN" sz="1200" kern="1200" dirty="0">
              <a:solidFill>
                <a:schemeClr val="tx1"/>
              </a:solidFill>
              <a:effectLst/>
              <a:latin typeface="+mn-lt"/>
              <a:ea typeface="+mn-ea"/>
              <a:cs typeface="+mn-cs"/>
            </a:endParaRPr>
          </a:p>
          <a:p>
            <a:endParaRPr lang="en-IN" dirty="0"/>
          </a:p>
          <a:p>
            <a:r>
              <a:rPr lang="en-US" dirty="0"/>
              <a:t>Without risk there is no rewards; entrepreneurs need to foster curiosity: </a:t>
            </a:r>
            <a:r>
              <a:rPr lang="en-US" sz="1200" kern="1200" dirty="0">
                <a:solidFill>
                  <a:schemeClr val="tx1"/>
                </a:solidFill>
                <a:effectLst/>
                <a:latin typeface="+mn-lt"/>
                <a:ea typeface="+mn-ea"/>
                <a:cs typeface="+mn-cs"/>
              </a:rPr>
              <a:t>To reap the benefits of confronting new challenges and leaping into the unknown.</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r>
              <a:rPr lang="en-US" dirty="0"/>
              <a:t>Leap to be curious: </a:t>
            </a:r>
            <a:r>
              <a:rPr lang="en-US" sz="1200" kern="1200" dirty="0">
                <a:solidFill>
                  <a:schemeClr val="tx1"/>
                </a:solidFill>
                <a:effectLst/>
                <a:latin typeface="+mn-lt"/>
                <a:ea typeface="+mn-ea"/>
                <a:cs typeface="+mn-cs"/>
              </a:rPr>
              <a:t>So, leap to learn; to experiment; to test assumptions; leap to be curious!</a:t>
            </a:r>
            <a:endParaRPr lang="en-IN" sz="1400" kern="1200" dirty="0">
              <a:solidFill>
                <a:schemeClr val="tx1"/>
              </a:solidFill>
              <a:effectLst/>
              <a:latin typeface="+mn-lt"/>
              <a:ea typeface="+mn-ea"/>
              <a:cs typeface="+mn-cs"/>
            </a:endParaRPr>
          </a:p>
          <a:p>
            <a:endParaRPr lang="en-IN" dirty="0"/>
          </a:p>
          <a:p>
            <a:pPr marL="342900" marR="0" lvl="2" indent="-34290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t>30</a:t>
            </a:fld>
            <a:endParaRPr lang="en-US" dirty="0"/>
          </a:p>
        </p:txBody>
      </p:sp>
    </p:spTree>
    <p:extLst>
      <p:ext uri="{BB962C8B-B14F-4D97-AF65-F5344CB8AC3E}">
        <p14:creationId xmlns:p14="http://schemas.microsoft.com/office/powerpoint/2010/main" val="315696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203670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84381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1723076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lvl="0" indent="0">
              <a:buNone/>
            </a:pPr>
            <a:r>
              <a:rPr lang="en-US" sz="1200" dirty="0" smtClean="0"/>
              <a:t>Button </a:t>
            </a:r>
            <a:r>
              <a:rPr lang="en-US" sz="1200" dirty="0"/>
              <a:t>to Nowhere</a:t>
            </a:r>
            <a:endParaRPr lang="en-IN"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 it to test if your customers will click on a new feature on your website before building it: </a:t>
            </a:r>
            <a:r>
              <a:rPr lang="en-US" sz="1200" kern="1200" dirty="0">
                <a:solidFill>
                  <a:schemeClr val="tx1"/>
                </a:solidFill>
                <a:effectLst/>
                <a:latin typeface="+mn-lt"/>
                <a:ea typeface="+mn-ea"/>
                <a:cs typeface="+mn-cs"/>
              </a:rPr>
              <a:t>If you want to find out if your customers will click on a new feature on your website or app, instead of actually building it, you use a test called “button to nowhere” which means that when your users click on the feature, nothing happens.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is a great way of measuring user interest: </a:t>
            </a:r>
            <a:r>
              <a:rPr lang="en-US" sz="1200" kern="1200" dirty="0">
                <a:solidFill>
                  <a:schemeClr val="tx1"/>
                </a:solidFill>
                <a:effectLst/>
                <a:latin typeface="+mn-lt"/>
                <a:ea typeface="+mn-ea"/>
                <a:cs typeface="+mn-cs"/>
              </a:rPr>
              <a:t>The button to nowhere test is a great way of measuring user interest in a new </a:t>
            </a:r>
            <a:r>
              <a:rPr lang="en-US" sz="1200" kern="1200" dirty="0" smtClean="0">
                <a:solidFill>
                  <a:schemeClr val="tx1"/>
                </a:solidFill>
                <a:effectLst/>
                <a:latin typeface="+mn-lt"/>
                <a:ea typeface="+mn-ea"/>
                <a:cs typeface="+mn-cs"/>
              </a:rPr>
              <a:t>feature</a:t>
            </a:r>
            <a:r>
              <a:rPr lang="en-US" sz="1200" b="0" i="0" u="none" strike="noStrike" kern="1200" baseline="0" dirty="0" smtClean="0">
                <a:solidFill>
                  <a:schemeClr val="tx1"/>
                </a:solidFill>
                <a:latin typeface="+mn-lt"/>
                <a:ea typeface="+mn-ea"/>
                <a:cs typeface="+mn-cs"/>
              </a:rPr>
              <a:t>—</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more clicks, the higher the likelihood that your new feature will attract interest. </a:t>
            </a:r>
            <a:endParaRPr lang="en-IN" sz="1200" kern="1200" dirty="0">
              <a:solidFill>
                <a:schemeClr val="tx1"/>
              </a:solidFill>
              <a:effectLst/>
              <a:latin typeface="+mn-lt"/>
              <a:ea typeface="+mn-ea"/>
              <a:cs typeface="+mn-cs"/>
            </a:endParaRPr>
          </a:p>
          <a:p>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1422192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marL="0" indent="0">
              <a:buNone/>
            </a:pPr>
            <a:r>
              <a:rPr lang="en-US" dirty="0"/>
              <a:t>Landing Page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a particular call to action such as “click here for more </a:t>
            </a:r>
            <a:r>
              <a:rPr lang="en-US" dirty="0" smtClean="0"/>
              <a:t>information”: </a:t>
            </a:r>
            <a:r>
              <a:rPr lang="en-US" sz="1200" kern="1200" dirty="0">
                <a:solidFill>
                  <a:schemeClr val="tx1"/>
                </a:solidFill>
                <a:effectLst/>
                <a:latin typeface="+mn-lt"/>
                <a:ea typeface="+mn-ea"/>
                <a:cs typeface="+mn-cs"/>
              </a:rPr>
              <a:t>Another useful way to gauge the level of customer response to your business’ website is to include a particular call to action such as “click here for more information.”</a:t>
            </a:r>
            <a:endParaRPr lang="en-IN" sz="1200" kern="1200" dirty="0">
              <a:solidFill>
                <a:schemeClr val="tx1"/>
              </a:solidFill>
              <a:effectLst/>
              <a:latin typeface="+mn-lt"/>
              <a:ea typeface="+mn-ea"/>
              <a:cs typeface="+mn-cs"/>
            </a:endParaRPr>
          </a:p>
          <a:p>
            <a:pPr lvl="0"/>
            <a:endParaRPr lang="en-IN" dirty="0"/>
          </a:p>
          <a:p>
            <a:pPr marL="0" lvl="0" indent="0">
              <a:buNone/>
            </a:pPr>
            <a:r>
              <a:rPr lang="en-US" dirty="0"/>
              <a:t>Task Completion (also known as Usability Testing)</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involves watching someone using your product to understand what works: </a:t>
            </a:r>
            <a:r>
              <a:rPr lang="en-US" sz="1200" kern="1200" dirty="0">
                <a:solidFill>
                  <a:schemeClr val="tx1"/>
                </a:solidFill>
                <a:effectLst/>
                <a:latin typeface="+mn-lt"/>
                <a:ea typeface="+mn-ea"/>
                <a:cs typeface="+mn-cs"/>
              </a:rPr>
              <a:t>This involves watching someone using your product to understand what works and what doesn’t.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If you’re creating a website to provide easier access to exam results for students, the user goal would be to look up grades, but the task would be to look up the results for a specific exam.</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3821027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7.2 </a:t>
            </a:r>
            <a:r>
              <a:rPr lang="en-US" sz="1200" kern="1200" dirty="0">
                <a:solidFill>
                  <a:schemeClr val="tx1"/>
                </a:solidFill>
                <a:effectLst/>
                <a:latin typeface="+mn-lt"/>
                <a:ea typeface="+mn-ea"/>
                <a:cs typeface="+mn-cs"/>
              </a:rPr>
              <a:t>Identify the different types of experiments most commonly used.</a:t>
            </a:r>
            <a:endParaRPr lang="en-IN" sz="1200" kern="1200" dirty="0">
              <a:solidFill>
                <a:schemeClr val="tx1"/>
              </a:solidFill>
              <a:effectLst/>
              <a:latin typeface="+mn-lt"/>
              <a:ea typeface="+mn-ea"/>
              <a:cs typeface="+mn-cs"/>
            </a:endParaRPr>
          </a:p>
          <a:p>
            <a:endParaRPr lang="en-US" dirty="0"/>
          </a:p>
          <a:p>
            <a:pPr lvl="0"/>
            <a:endParaRPr lang="en-IN" dirty="0"/>
          </a:p>
          <a:p>
            <a:pPr marL="0" lvl="0" indent="0">
              <a:buNone/>
            </a:pPr>
            <a:r>
              <a:rPr lang="en-US" dirty="0"/>
              <a:t>Task Completion (also known as Usability Testing)</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involves watching someone using your product to understand what works: </a:t>
            </a:r>
            <a:r>
              <a:rPr lang="en-US" sz="1200" kern="1200" dirty="0">
                <a:solidFill>
                  <a:schemeClr val="tx1"/>
                </a:solidFill>
                <a:effectLst/>
                <a:latin typeface="+mn-lt"/>
                <a:ea typeface="+mn-ea"/>
                <a:cs typeface="+mn-cs"/>
              </a:rPr>
              <a:t>This involves watching someone using your product to understand what works and what doesn’t. </a:t>
            </a: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you’re creating a website to provide easier access to exam results for students, the user goal would be to look up grades, but the task would be to look up the results for a specific exam.</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783130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M. Neck, P. Neck, and Murray, Entrepreneurship: The Practice and Mindset, 2e.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 Neck, P. Neck, and Murray, Entrepreneurship: The Practice and Mindset, 2e.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M. Neck, P. Neck, and Murray, Entrepreneurship: The Practice and Mindset, 2e.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IN" dirty="0"/>
              <a:t>Chapter 7: </a:t>
            </a:r>
            <a:r>
              <a:rPr lang="en-US" dirty="0"/>
              <a:t>Testing and Experimenting New </a:t>
            </a:r>
            <a:r>
              <a:rPr lang="en-US" dirty="0" smtClean="0"/>
              <a:t>Ideas</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Types of Experiments </a:t>
            </a:r>
            <a:r>
              <a:rPr lang="en-US" sz="2400" dirty="0" smtClean="0"/>
              <a:t>(8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228600" y="1828800"/>
            <a:ext cx="8686800" cy="4297363"/>
          </a:xfrm>
        </p:spPr>
        <p:txBody>
          <a:bodyPr>
            <a:normAutofit/>
          </a:bodyPr>
          <a:lstStyle/>
          <a:p>
            <a:pPr marL="0" indent="0">
              <a:buNone/>
            </a:pPr>
            <a:r>
              <a:rPr lang="en-US" dirty="0"/>
              <a:t>Prototype</a:t>
            </a:r>
          </a:p>
          <a:p>
            <a:pPr lvl="0"/>
            <a:r>
              <a:rPr lang="en-US" dirty="0"/>
              <a:t>A prototype is an early and often crude version of a </a:t>
            </a:r>
            <a:r>
              <a:rPr lang="en-US" dirty="0" smtClean="0"/>
              <a:t>product.</a:t>
            </a:r>
            <a:endParaRPr lang="en-US" dirty="0"/>
          </a:p>
          <a:p>
            <a:pPr lvl="0"/>
            <a:r>
              <a:rPr lang="en-US" dirty="0"/>
              <a:t>The crudest version is called rapid prototyping: </a:t>
            </a:r>
            <a:r>
              <a:rPr lang="en-US" dirty="0" smtClean="0"/>
              <a:t>A </a:t>
            </a:r>
            <a:r>
              <a:rPr lang="en-US" dirty="0"/>
              <a:t>model made out of out of foam, wood, boxes, </a:t>
            </a:r>
            <a:r>
              <a:rPr lang="en-US" dirty="0" smtClean="0"/>
              <a:t>plastic, </a:t>
            </a:r>
            <a:r>
              <a:rPr lang="en-US" dirty="0"/>
              <a:t>or other scrap-like </a:t>
            </a:r>
            <a:r>
              <a:rPr lang="en-US" dirty="0" smtClean="0"/>
              <a:t>material. </a:t>
            </a: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66387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Types of Experiments </a:t>
            </a:r>
            <a:r>
              <a:rPr lang="en-US" sz="2400" dirty="0" smtClean="0"/>
              <a:t>(9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304800" y="1981200"/>
            <a:ext cx="8382000" cy="4144963"/>
          </a:xfrm>
        </p:spPr>
        <p:txBody>
          <a:bodyPr>
            <a:normAutofit/>
          </a:bodyPr>
          <a:lstStyle/>
          <a:p>
            <a:pPr marL="0" indent="0">
              <a:buNone/>
            </a:pPr>
            <a:r>
              <a:rPr lang="en-US" dirty="0"/>
              <a:t>Preselling </a:t>
            </a:r>
          </a:p>
          <a:p>
            <a:pPr lvl="0"/>
            <a:r>
              <a:rPr lang="en-US" dirty="0"/>
              <a:t>A testing technique where you try to book orders for your product </a:t>
            </a:r>
            <a:r>
              <a:rPr lang="en-US" dirty="0" smtClean="0"/>
              <a:t>beforehand.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44023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912813"/>
          </a:xfrm>
        </p:spPr>
        <p:txBody>
          <a:bodyPr>
            <a:normAutofit/>
          </a:bodyPr>
          <a:lstStyle/>
          <a:p>
            <a:r>
              <a:rPr lang="en-US" sz="4000" dirty="0"/>
              <a:t>Types of Experiments </a:t>
            </a:r>
            <a:r>
              <a:rPr lang="en-US" sz="2400" dirty="0" smtClean="0"/>
              <a:t>(10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304800" y="1752600"/>
            <a:ext cx="8382000" cy="4373563"/>
          </a:xfrm>
        </p:spPr>
        <p:txBody>
          <a:bodyPr>
            <a:normAutofit/>
          </a:bodyPr>
          <a:lstStyle/>
          <a:p>
            <a:pPr marL="0" indent="0">
              <a:buNone/>
            </a:pPr>
            <a:r>
              <a:rPr lang="en-US" dirty="0" smtClean="0"/>
              <a:t>Concierge </a:t>
            </a:r>
            <a:r>
              <a:rPr lang="en-US" dirty="0"/>
              <a:t>&amp; Wizard of Oz</a:t>
            </a:r>
            <a:endParaRPr lang="en-IN" dirty="0"/>
          </a:p>
          <a:p>
            <a:pPr lvl="0"/>
            <a:r>
              <a:rPr lang="en-US" dirty="0"/>
              <a:t>Concierge: The customer interfaces with the product with technology behind the scenes </a:t>
            </a:r>
            <a:r>
              <a:rPr lang="en-US" dirty="0" smtClean="0"/>
              <a:t>. </a:t>
            </a:r>
            <a:endParaRPr lang="en-US" dirty="0"/>
          </a:p>
          <a:p>
            <a:pPr lvl="0"/>
            <a:r>
              <a:rPr lang="en-US" dirty="0"/>
              <a:t>Wizard of Oz: It is actually you behind the scenes manually providing the service</a:t>
            </a: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82897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Types of Experiments </a:t>
            </a:r>
            <a:r>
              <a:rPr lang="en-US" sz="2400" dirty="0" smtClean="0"/>
              <a:t>(11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425116" y="1828800"/>
            <a:ext cx="8229600" cy="4527550"/>
          </a:xfrm>
        </p:spPr>
        <p:txBody>
          <a:bodyPr>
            <a:normAutofit/>
          </a:bodyPr>
          <a:lstStyle/>
          <a:p>
            <a:pPr marL="0" indent="0">
              <a:buNone/>
            </a:pPr>
            <a:r>
              <a:rPr lang="en-US" dirty="0"/>
              <a:t>Live Product and Business</a:t>
            </a:r>
          </a:p>
          <a:p>
            <a:pPr lvl="0"/>
            <a:r>
              <a:rPr lang="en-US" dirty="0"/>
              <a:t>Post the tests carried out, you have gathered enough insights and validation to launch your live </a:t>
            </a:r>
            <a:r>
              <a:rPr lang="en-US" dirty="0" smtClean="0"/>
              <a:t>product. </a:t>
            </a:r>
            <a:endParaRPr lang="en-US" dirty="0"/>
          </a:p>
          <a:p>
            <a:pPr lvl="0"/>
            <a:r>
              <a:rPr lang="en-US" dirty="0"/>
              <a:t>Some of the experiments in Constable’s Truth Curve also count as </a:t>
            </a:r>
            <a:r>
              <a:rPr lang="en-US" dirty="0" smtClean="0"/>
              <a:t>prototypes.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086544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A Deeper Look at Prototypes </a:t>
            </a:r>
            <a:r>
              <a:rPr lang="en-US" sz="2400" dirty="0"/>
              <a:t>(1 of </a:t>
            </a:r>
            <a:r>
              <a:rPr lang="en-US" sz="2400" dirty="0" smtClean="0"/>
              <a:t>5)</a:t>
            </a:r>
            <a:endParaRPr lang="en-US" sz="2400" dirty="0"/>
          </a:p>
        </p:txBody>
      </p:sp>
      <p:sp>
        <p:nvSpPr>
          <p:cNvPr id="9" name="Content Placeholder 8"/>
          <p:cNvSpPr>
            <a:spLocks noGrp="1"/>
          </p:cNvSpPr>
          <p:nvPr>
            <p:ph idx="1"/>
          </p:nvPr>
        </p:nvSpPr>
        <p:spPr>
          <a:xfrm>
            <a:off x="457200" y="1752600"/>
            <a:ext cx="8229600" cy="4373563"/>
          </a:xfrm>
        </p:spPr>
        <p:txBody>
          <a:bodyPr>
            <a:normAutofit/>
          </a:bodyPr>
          <a:lstStyle/>
          <a:p>
            <a:pPr lvl="0"/>
            <a:r>
              <a:rPr lang="en-US" dirty="0"/>
              <a:t>Prototypes can come in the form of basic models, or sketches that communicate what our ideas look, behave and work </a:t>
            </a:r>
            <a:r>
              <a:rPr lang="en-US" dirty="0" smtClean="0"/>
              <a:t>like.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45241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A Deeper Look at Prototypes </a:t>
            </a:r>
            <a:r>
              <a:rPr lang="en-US" sz="2400" dirty="0" smtClean="0"/>
              <a:t>(2 </a:t>
            </a:r>
            <a:r>
              <a:rPr lang="en-US" sz="2400" dirty="0"/>
              <a:t>of </a:t>
            </a:r>
            <a:r>
              <a:rPr lang="en-US" sz="2400" dirty="0" smtClean="0"/>
              <a:t>5)</a:t>
            </a:r>
            <a:endParaRPr lang="en-US" sz="2400" dirty="0"/>
          </a:p>
        </p:txBody>
      </p:sp>
      <p:sp>
        <p:nvSpPr>
          <p:cNvPr id="9" name="Content Placeholder 8"/>
          <p:cNvSpPr>
            <a:spLocks noGrp="1"/>
          </p:cNvSpPr>
          <p:nvPr>
            <p:ph idx="1"/>
          </p:nvPr>
        </p:nvSpPr>
        <p:spPr>
          <a:xfrm>
            <a:off x="228600" y="1752600"/>
            <a:ext cx="8686800" cy="4603750"/>
          </a:xfrm>
        </p:spPr>
        <p:txBody>
          <a:bodyPr>
            <a:normAutofit/>
          </a:bodyPr>
          <a:lstStyle/>
          <a:p>
            <a:pPr marL="0" lvl="0" indent="0">
              <a:buNone/>
            </a:pPr>
            <a:r>
              <a:rPr lang="en-US" dirty="0" smtClean="0"/>
              <a:t>Different </a:t>
            </a:r>
            <a:r>
              <a:rPr lang="en-US" dirty="0"/>
              <a:t>Types of Prototypes</a:t>
            </a:r>
          </a:p>
          <a:p>
            <a:pPr lvl="0"/>
            <a:r>
              <a:rPr lang="en-US" dirty="0" smtClean="0"/>
              <a:t>MVP.</a:t>
            </a:r>
            <a:endParaRPr lang="en-US" dirty="0"/>
          </a:p>
          <a:p>
            <a:r>
              <a:rPr lang="en-US" dirty="0"/>
              <a:t>Rapid </a:t>
            </a:r>
            <a:r>
              <a:rPr lang="en-US" dirty="0" smtClean="0"/>
              <a:t>Prototypes.</a:t>
            </a:r>
            <a:endParaRPr lang="en-IN" dirty="0"/>
          </a:p>
          <a:p>
            <a:r>
              <a:rPr lang="en-US" dirty="0" smtClean="0"/>
              <a:t>Mock-up Prototype.</a:t>
            </a:r>
          </a:p>
          <a:p>
            <a:pPr marL="342900" lvl="2" indent="-342900"/>
            <a:r>
              <a:rPr lang="en-US" sz="3200" dirty="0"/>
              <a:t>High Fidelity </a:t>
            </a:r>
            <a:r>
              <a:rPr lang="en-US" sz="3200" dirty="0" smtClean="0"/>
              <a:t>Prototype.</a:t>
            </a:r>
            <a:endParaRPr lang="en-IN" sz="3200" dirty="0"/>
          </a:p>
          <a:p>
            <a:r>
              <a:rPr lang="en-US" dirty="0"/>
              <a:t>Lego </a:t>
            </a:r>
            <a:r>
              <a:rPr lang="en-US" dirty="0" smtClean="0"/>
              <a:t>Prototypes.</a:t>
            </a:r>
            <a:endParaRPr lang="en-IN" dirty="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7262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A Deeper Look at Prototypes </a:t>
            </a:r>
            <a:r>
              <a:rPr lang="en-US" sz="2400" dirty="0"/>
              <a:t>(3 of </a:t>
            </a:r>
            <a:r>
              <a:rPr lang="en-US" sz="2400" dirty="0" smtClean="0"/>
              <a:t>5)</a:t>
            </a:r>
            <a:endParaRPr lang="en-US" sz="2400" dirty="0"/>
          </a:p>
        </p:txBody>
      </p:sp>
      <p:sp>
        <p:nvSpPr>
          <p:cNvPr id="9" name="Content Placeholder 8"/>
          <p:cNvSpPr>
            <a:spLocks noGrp="1"/>
          </p:cNvSpPr>
          <p:nvPr>
            <p:ph idx="1"/>
          </p:nvPr>
        </p:nvSpPr>
        <p:spPr>
          <a:xfrm>
            <a:off x="304800" y="1752600"/>
            <a:ext cx="8534400" cy="4373563"/>
          </a:xfrm>
        </p:spPr>
        <p:txBody>
          <a:bodyPr>
            <a:normAutofit/>
          </a:bodyPr>
          <a:lstStyle/>
          <a:p>
            <a:pPr marL="0" lvl="0" indent="0">
              <a:buNone/>
            </a:pPr>
            <a:r>
              <a:rPr lang="en-US" dirty="0"/>
              <a:t>Different Types of </a:t>
            </a:r>
            <a:r>
              <a:rPr lang="en-US" dirty="0" smtClean="0"/>
              <a:t>Prototypes (Contd.)</a:t>
            </a:r>
            <a:endParaRPr lang="en-US" dirty="0"/>
          </a:p>
          <a:p>
            <a:r>
              <a:rPr lang="en-US" dirty="0"/>
              <a:t>Role-playing (or experiential prototyping</a:t>
            </a:r>
            <a:r>
              <a:rPr lang="en-US" dirty="0" smtClean="0"/>
              <a:t>).</a:t>
            </a:r>
            <a:endParaRPr lang="en-IN" dirty="0"/>
          </a:p>
          <a:p>
            <a:r>
              <a:rPr lang="en-US" dirty="0"/>
              <a:t>Wizard of Oz </a:t>
            </a:r>
            <a:r>
              <a:rPr lang="en-US" dirty="0" smtClean="0"/>
              <a:t>Prototypes.</a:t>
            </a:r>
            <a:endParaRPr lang="en-IN" dirty="0"/>
          </a:p>
          <a:p>
            <a:pPr marL="342900" lvl="2" indent="-342900"/>
            <a:r>
              <a:rPr lang="en-US" sz="3200" dirty="0" smtClean="0"/>
              <a:t>User-Driven Prototypes.</a:t>
            </a:r>
            <a:endParaRPr lang="en-IN" sz="3200" dirty="0" smtClean="0"/>
          </a:p>
          <a:p>
            <a:pPr marL="342900" lvl="2" indent="-342900"/>
            <a:r>
              <a:rPr lang="en-US" sz="3200" dirty="0" smtClean="0"/>
              <a:t>Pilots and Prototypes.</a:t>
            </a:r>
            <a:endParaRPr lang="en-IN" sz="3200" dirty="0" smtClean="0"/>
          </a:p>
          <a:p>
            <a:pPr marL="342900" lvl="2" indent="-342900"/>
            <a:r>
              <a:rPr lang="en-US" sz="3200" dirty="0" smtClean="0"/>
              <a:t>Storyboards. </a:t>
            </a:r>
            <a:endParaRPr lang="en-IN" sz="3200" dirty="0" smtClean="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03412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838200"/>
          </a:xfrm>
        </p:spPr>
        <p:txBody>
          <a:bodyPr>
            <a:normAutofit/>
          </a:bodyPr>
          <a:lstStyle/>
          <a:p>
            <a:r>
              <a:rPr lang="en-US" sz="4000" dirty="0"/>
              <a:t>A Deeper Look at Prototypes </a:t>
            </a:r>
            <a:r>
              <a:rPr lang="en-US" sz="2400" dirty="0" smtClean="0"/>
              <a:t>(4 </a:t>
            </a:r>
            <a:r>
              <a:rPr lang="en-US" sz="2400" dirty="0"/>
              <a:t>of </a:t>
            </a:r>
            <a:r>
              <a:rPr lang="en-US" sz="2400" dirty="0" smtClean="0"/>
              <a:t>5)</a:t>
            </a:r>
            <a:endParaRPr lang="en-US" sz="2400" dirty="0"/>
          </a:p>
        </p:txBody>
      </p:sp>
      <p:sp>
        <p:nvSpPr>
          <p:cNvPr id="9" name="Content Placeholder 8"/>
          <p:cNvSpPr>
            <a:spLocks noGrp="1"/>
          </p:cNvSpPr>
          <p:nvPr>
            <p:ph idx="1"/>
          </p:nvPr>
        </p:nvSpPr>
        <p:spPr>
          <a:xfrm>
            <a:off x="228600" y="1524000"/>
            <a:ext cx="8686800" cy="4832350"/>
          </a:xfrm>
        </p:spPr>
        <p:txBody>
          <a:bodyPr>
            <a:normAutofit/>
          </a:bodyPr>
          <a:lstStyle/>
          <a:p>
            <a:pPr marL="0" indent="0">
              <a:buNone/>
            </a:pPr>
            <a:r>
              <a:rPr lang="en-IN" dirty="0" smtClean="0"/>
              <a:t>The </a:t>
            </a:r>
            <a:r>
              <a:rPr lang="en-IN" dirty="0"/>
              <a:t>Power of Storyboarding</a:t>
            </a:r>
          </a:p>
          <a:p>
            <a:r>
              <a:rPr lang="en-US" dirty="0"/>
              <a:t>T</a:t>
            </a:r>
            <a:r>
              <a:rPr lang="en-US" dirty="0" smtClean="0"/>
              <a:t>houghts </a:t>
            </a:r>
            <a:r>
              <a:rPr lang="en-US" dirty="0"/>
              <a:t>and ideas arranged in sequence in the form of </a:t>
            </a:r>
            <a:r>
              <a:rPr lang="en-US" dirty="0" smtClean="0"/>
              <a:t>drawings. </a:t>
            </a:r>
          </a:p>
          <a:p>
            <a:pPr marL="800100" lvl="3" indent="-342900"/>
            <a:r>
              <a:rPr lang="en-US" sz="2800" dirty="0" smtClean="0"/>
              <a:t>Generate </a:t>
            </a:r>
            <a:r>
              <a:rPr lang="en-US" sz="2800" dirty="0"/>
              <a:t>ideas and </a:t>
            </a:r>
            <a:r>
              <a:rPr lang="en-US" sz="2800" dirty="0" smtClean="0"/>
              <a:t>questions and  communicate. </a:t>
            </a:r>
            <a:endParaRPr lang="en-IN" sz="2800" dirty="0"/>
          </a:p>
          <a:p>
            <a:pPr marL="342900" lvl="2" indent="-342900"/>
            <a:r>
              <a:rPr lang="en-US" sz="3200" dirty="0"/>
              <a:t>The problem–solution–benefit </a:t>
            </a:r>
            <a:r>
              <a:rPr lang="en-US" sz="3200" dirty="0" smtClean="0"/>
              <a:t>framework: </a:t>
            </a:r>
            <a:endParaRPr lang="en-US" sz="3200" dirty="0"/>
          </a:p>
          <a:p>
            <a:pPr marL="914400" lvl="3" indent="-457200"/>
            <a:r>
              <a:rPr lang="en-US" sz="2800" dirty="0"/>
              <a:t>What is the problem?</a:t>
            </a:r>
          </a:p>
          <a:p>
            <a:pPr marL="914400" lvl="3" indent="-457200"/>
            <a:r>
              <a:rPr lang="en-US" sz="2800" dirty="0"/>
              <a:t>What is the solution?</a:t>
            </a:r>
          </a:p>
          <a:p>
            <a:pPr marL="914400" lvl="3" indent="-457200"/>
            <a:r>
              <a:rPr lang="en-US" sz="2800" dirty="0"/>
              <a:t>How will your customer benefit? </a:t>
            </a:r>
          </a:p>
          <a:p>
            <a:endParaRPr lang="en-US" dirty="0" smtClean="0"/>
          </a:p>
          <a:p>
            <a:endParaRPr lang="en-US" dirty="0" smtClean="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31894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A Deeper Look at Prototypes </a:t>
            </a:r>
            <a:r>
              <a:rPr lang="en-US" sz="2400" dirty="0" smtClean="0"/>
              <a:t>(5 </a:t>
            </a:r>
            <a:r>
              <a:rPr lang="en-US" sz="2400" dirty="0"/>
              <a:t>of </a:t>
            </a:r>
            <a:r>
              <a:rPr lang="en-US" sz="2400" dirty="0" smtClean="0"/>
              <a:t>5)</a:t>
            </a:r>
            <a:endParaRPr lang="en-US" sz="2400" dirty="0"/>
          </a:p>
        </p:txBody>
      </p:sp>
      <p:sp>
        <p:nvSpPr>
          <p:cNvPr id="9" name="Content Placeholder 8"/>
          <p:cNvSpPr>
            <a:spLocks noGrp="1"/>
          </p:cNvSpPr>
          <p:nvPr>
            <p:ph idx="1"/>
          </p:nvPr>
        </p:nvSpPr>
        <p:spPr>
          <a:xfrm>
            <a:off x="304800" y="1600200"/>
            <a:ext cx="8534400" cy="4756150"/>
          </a:xfrm>
        </p:spPr>
        <p:txBody>
          <a:bodyPr>
            <a:normAutofit/>
          </a:bodyPr>
          <a:lstStyle/>
          <a:p>
            <a:pPr marL="0" indent="0">
              <a:buNone/>
            </a:pPr>
            <a:r>
              <a:rPr lang="en-US" dirty="0"/>
              <a:t>The Power of </a:t>
            </a:r>
            <a:r>
              <a:rPr lang="en-US" dirty="0" smtClean="0"/>
              <a:t>Storyboarding</a:t>
            </a:r>
          </a:p>
          <a:p>
            <a:r>
              <a:rPr lang="en-US" dirty="0" smtClean="0"/>
              <a:t> </a:t>
            </a:r>
            <a:r>
              <a:rPr lang="en-US" dirty="0"/>
              <a:t>Back of a Napkin</a:t>
            </a:r>
            <a:endParaRPr lang="en-IN" dirty="0"/>
          </a:p>
          <a:p>
            <a:pPr lvl="1"/>
            <a:r>
              <a:rPr lang="en-US" dirty="0" smtClean="0"/>
              <a:t>Simplest </a:t>
            </a:r>
            <a:r>
              <a:rPr lang="en-US" dirty="0"/>
              <a:t>of all entrepreneurial plans is sketching out the idea on the back of a </a:t>
            </a:r>
            <a:r>
              <a:rPr lang="en-US" dirty="0" smtClean="0"/>
              <a:t>napkin.</a:t>
            </a:r>
            <a:endParaRPr lang="en-IN" dirty="0"/>
          </a:p>
          <a:p>
            <a:r>
              <a:rPr lang="en-US" dirty="0"/>
              <a:t> Sketches on a Page</a:t>
            </a:r>
            <a:endParaRPr lang="en-IN" dirty="0"/>
          </a:p>
          <a:p>
            <a:pPr lvl="1"/>
            <a:r>
              <a:rPr lang="en-US" dirty="0"/>
              <a:t>Sketches on a page help you think about the idea today and also what it could become in the </a:t>
            </a:r>
            <a:r>
              <a:rPr lang="en-US" dirty="0" smtClean="0"/>
              <a:t>future. </a:t>
            </a:r>
            <a:endParaRPr lang="en-US" dirty="0"/>
          </a:p>
          <a:p>
            <a:pPr marL="914400" lvl="3" indent="-457200"/>
            <a:endParaRPr lang="en-US" sz="28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85132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1"/>
            <a:ext cx="8763000" cy="1676399"/>
          </a:xfrm>
        </p:spPr>
        <p:txBody>
          <a:bodyPr>
            <a:normAutofit fontScale="90000"/>
          </a:bodyPr>
          <a:lstStyle/>
          <a:p>
            <a:r>
              <a:rPr lang="en-US" dirty="0"/>
              <a:t>Hypothesis Testing &amp; the Scientific Method Applied to Entrepreneurship </a:t>
            </a:r>
            <a:r>
              <a:rPr lang="en-US" dirty="0" smtClean="0"/>
              <a:t/>
            </a:r>
            <a:br>
              <a:rPr lang="en-US" dirty="0" smtClean="0"/>
            </a:br>
            <a:r>
              <a:rPr lang="en-US" sz="2700" dirty="0" smtClean="0"/>
              <a:t>(</a:t>
            </a:r>
            <a:r>
              <a:rPr lang="en-US" sz="2700" dirty="0"/>
              <a:t>1 of </a:t>
            </a:r>
            <a:r>
              <a:rPr lang="en-US" sz="2700" dirty="0" smtClean="0"/>
              <a:t>4)</a:t>
            </a:r>
            <a:endParaRPr lang="en-US" sz="2700" dirty="0"/>
          </a:p>
        </p:txBody>
      </p:sp>
      <p:sp>
        <p:nvSpPr>
          <p:cNvPr id="9" name="Content Placeholder 8"/>
          <p:cNvSpPr>
            <a:spLocks noGrp="1"/>
          </p:cNvSpPr>
          <p:nvPr>
            <p:ph idx="1"/>
          </p:nvPr>
        </p:nvSpPr>
        <p:spPr>
          <a:xfrm>
            <a:off x="228600" y="2362200"/>
            <a:ext cx="8686800" cy="3886200"/>
          </a:xfrm>
        </p:spPr>
        <p:txBody>
          <a:bodyPr>
            <a:normAutofit/>
          </a:bodyPr>
          <a:lstStyle/>
          <a:p>
            <a:r>
              <a:rPr lang="en-US" dirty="0" smtClean="0"/>
              <a:t>Matching </a:t>
            </a:r>
            <a:r>
              <a:rPr lang="en-US" dirty="0"/>
              <a:t>the results of </a:t>
            </a:r>
            <a:r>
              <a:rPr lang="en-US" dirty="0" smtClean="0"/>
              <a:t>tests </a:t>
            </a:r>
            <a:r>
              <a:rPr lang="en-US" dirty="0"/>
              <a:t>to the original </a:t>
            </a:r>
            <a:r>
              <a:rPr lang="en-US" dirty="0" smtClean="0"/>
              <a:t>hypothesis.</a:t>
            </a:r>
            <a:endParaRPr lang="en-US" dirty="0"/>
          </a:p>
          <a:p>
            <a:r>
              <a:rPr lang="en-US" dirty="0" smtClean="0"/>
              <a:t>Experiments </a:t>
            </a:r>
            <a:r>
              <a:rPr lang="en-US" dirty="0"/>
              <a:t>can involve observations of </a:t>
            </a:r>
            <a:r>
              <a:rPr lang="en-US" dirty="0" smtClean="0"/>
              <a:t>students, </a:t>
            </a:r>
            <a:r>
              <a:rPr lang="en-US" dirty="0"/>
              <a:t>etc. </a:t>
            </a:r>
            <a:endParaRPr lang="en-US" dirty="0" smtClean="0"/>
          </a:p>
          <a:p>
            <a:r>
              <a:rPr lang="en-US" sz="2800" dirty="0"/>
              <a:t>The scientific process of experimentation includes </a:t>
            </a:r>
            <a:r>
              <a:rPr lang="en-US" sz="2800" dirty="0" smtClean="0"/>
              <a:t>six steps. </a:t>
            </a:r>
            <a:endParaRPr lang="en-US" sz="28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86859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756402"/>
            <a:ext cx="8839200" cy="1143000"/>
          </a:xfrm>
        </p:spPr>
        <p:txBody>
          <a:bodyPr>
            <a:normAutofit fontScale="90000"/>
          </a:bodyPr>
          <a:lstStyle/>
          <a:p>
            <a:r>
              <a:rPr lang="en-US" dirty="0"/>
              <a:t>Experiments: What They Are and Why We Do </a:t>
            </a:r>
            <a:r>
              <a:rPr lang="en-US" dirty="0" smtClean="0"/>
              <a:t>Them</a:t>
            </a:r>
            <a:endParaRPr lang="en-US" sz="2700" dirty="0"/>
          </a:p>
        </p:txBody>
      </p:sp>
      <p:sp>
        <p:nvSpPr>
          <p:cNvPr id="9" name="Content Placeholder 8"/>
          <p:cNvSpPr>
            <a:spLocks noGrp="1"/>
          </p:cNvSpPr>
          <p:nvPr>
            <p:ph idx="1"/>
          </p:nvPr>
        </p:nvSpPr>
        <p:spPr>
          <a:xfrm>
            <a:off x="152400" y="1981200"/>
            <a:ext cx="8763000" cy="4144963"/>
          </a:xfrm>
        </p:spPr>
        <p:txBody>
          <a:bodyPr>
            <a:normAutofit/>
          </a:bodyPr>
          <a:lstStyle/>
          <a:p>
            <a:r>
              <a:rPr lang="en-US" dirty="0"/>
              <a:t>Implementation phase: </a:t>
            </a:r>
            <a:r>
              <a:rPr lang="en-US" dirty="0" smtClean="0"/>
              <a:t>Early</a:t>
            </a:r>
            <a:r>
              <a:rPr lang="en-US" dirty="0"/>
              <a:t>, fast, low-cost testing and </a:t>
            </a:r>
            <a:r>
              <a:rPr lang="en-US" dirty="0" smtClean="0"/>
              <a:t>experimentation.</a:t>
            </a:r>
            <a:endParaRPr lang="en-US" dirty="0"/>
          </a:p>
          <a:p>
            <a:pPr lvl="1"/>
            <a:r>
              <a:rPr lang="en-US" dirty="0"/>
              <a:t>Involves trying something new, and building that learning into the next </a:t>
            </a:r>
            <a:r>
              <a:rPr lang="en-US" dirty="0" smtClean="0"/>
              <a:t>iteration. </a:t>
            </a:r>
            <a:endParaRPr lang="en-US" dirty="0"/>
          </a:p>
          <a:p>
            <a:r>
              <a:rPr lang="en-US" dirty="0" smtClean="0"/>
              <a:t>Experiment: Test </a:t>
            </a:r>
            <a:r>
              <a:rPr lang="en-US" dirty="0"/>
              <a:t>to help </a:t>
            </a:r>
            <a:r>
              <a:rPr lang="en-US" dirty="0" smtClean="0"/>
              <a:t>learn </a:t>
            </a:r>
            <a:r>
              <a:rPr lang="en-US" dirty="0"/>
              <a:t>about feasibility and </a:t>
            </a:r>
            <a:r>
              <a:rPr lang="en-US" dirty="0" smtClean="0"/>
              <a:t>viability. </a:t>
            </a:r>
            <a:endParaRPr lang="en-US" dirty="0"/>
          </a:p>
          <a:p>
            <a:pPr lvl="1"/>
            <a:r>
              <a:rPr lang="en-US" dirty="0" smtClean="0"/>
              <a:t>Guide </a:t>
            </a:r>
            <a:r>
              <a:rPr lang="en-US" dirty="0"/>
              <a:t>us toward </a:t>
            </a:r>
            <a:r>
              <a:rPr lang="en-US" dirty="0" smtClean="0"/>
              <a:t>customer opinions. </a:t>
            </a: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18702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1"/>
            <a:ext cx="8839200" cy="1523999"/>
          </a:xfrm>
        </p:spPr>
        <p:txBody>
          <a:bodyPr>
            <a:normAutofit fontScale="90000"/>
          </a:bodyPr>
          <a:lstStyle/>
          <a:p>
            <a:r>
              <a:rPr lang="en-US" dirty="0"/>
              <a:t>Hypothesis Testing &amp; the Scientific Method Applied to Entrepreneurship </a:t>
            </a:r>
            <a:r>
              <a:rPr lang="en-US" dirty="0" smtClean="0"/>
              <a:t/>
            </a:r>
            <a:br>
              <a:rPr lang="en-US" dirty="0" smtClean="0"/>
            </a:br>
            <a:r>
              <a:rPr lang="en-US" sz="2700" dirty="0" smtClean="0"/>
              <a:t>(</a:t>
            </a:r>
            <a:r>
              <a:rPr lang="en-US" sz="2700" dirty="0"/>
              <a:t>2</a:t>
            </a:r>
            <a:r>
              <a:rPr lang="en-US" sz="2700" dirty="0" smtClean="0"/>
              <a:t> </a:t>
            </a:r>
            <a:r>
              <a:rPr lang="en-US" sz="2700" dirty="0"/>
              <a:t>of </a:t>
            </a:r>
            <a:r>
              <a:rPr lang="en-US" sz="2700" dirty="0" smtClean="0"/>
              <a:t>4)</a:t>
            </a:r>
            <a:endParaRPr lang="en-US" sz="2700" dirty="0"/>
          </a:p>
        </p:txBody>
      </p:sp>
      <p:sp>
        <p:nvSpPr>
          <p:cNvPr id="9" name="Content Placeholder 8"/>
          <p:cNvSpPr>
            <a:spLocks noGrp="1"/>
          </p:cNvSpPr>
          <p:nvPr>
            <p:ph idx="1"/>
          </p:nvPr>
        </p:nvSpPr>
        <p:spPr>
          <a:xfrm>
            <a:off x="228600" y="2362200"/>
            <a:ext cx="8763000" cy="3994150"/>
          </a:xfrm>
        </p:spPr>
        <p:txBody>
          <a:bodyPr>
            <a:normAutofit lnSpcReduction="10000"/>
          </a:bodyPr>
          <a:lstStyle/>
          <a:p>
            <a:pPr marL="0" lvl="0" indent="0">
              <a:buNone/>
            </a:pPr>
            <a:r>
              <a:rPr lang="en-US" dirty="0"/>
              <a:t>The Six Steps of the Scientific Experimentation in Action</a:t>
            </a:r>
            <a:endParaRPr lang="en-IN" dirty="0"/>
          </a:p>
          <a:p>
            <a:r>
              <a:rPr lang="en-US" dirty="0"/>
              <a:t>Ask lots of </a:t>
            </a:r>
            <a:r>
              <a:rPr lang="en-US" dirty="0" smtClean="0"/>
              <a:t>questions.</a:t>
            </a:r>
            <a:endParaRPr lang="en-IN" dirty="0"/>
          </a:p>
          <a:p>
            <a:pPr marL="342900" lvl="1" indent="-342900">
              <a:buFont typeface="Arial" pitchFamily="34" charset="0"/>
              <a:buChar char="•"/>
            </a:pPr>
            <a:r>
              <a:rPr lang="en-US" sz="3200" dirty="0" smtClean="0"/>
              <a:t>Carrying </a:t>
            </a:r>
            <a:r>
              <a:rPr lang="en-US" sz="3200" dirty="0"/>
              <a:t>out background </a:t>
            </a:r>
            <a:r>
              <a:rPr lang="en-US" sz="3200" dirty="0" smtClean="0"/>
              <a:t>research.</a:t>
            </a:r>
            <a:endParaRPr lang="en-US" sz="3200" dirty="0"/>
          </a:p>
          <a:p>
            <a:pPr lvl="1"/>
            <a:r>
              <a:rPr lang="en-US" dirty="0"/>
              <a:t>Most successful entrepreneurs become </a:t>
            </a:r>
            <a:r>
              <a:rPr lang="en-US" dirty="0" smtClean="0"/>
              <a:t>experts. </a:t>
            </a:r>
          </a:p>
          <a:p>
            <a:pPr lvl="0"/>
            <a:r>
              <a:rPr lang="en-US" dirty="0"/>
              <a:t>Developing </a:t>
            </a:r>
            <a:r>
              <a:rPr lang="en-US" dirty="0" smtClean="0"/>
              <a:t>Hypotheses:</a:t>
            </a:r>
            <a:endParaRPr lang="en-IN" dirty="0"/>
          </a:p>
          <a:p>
            <a:pPr lvl="1"/>
            <a:r>
              <a:rPr lang="en-US" dirty="0"/>
              <a:t>Without a clear hypothesis, it is </a:t>
            </a:r>
            <a:r>
              <a:rPr lang="en-US" dirty="0" smtClean="0"/>
              <a:t>impossible </a:t>
            </a:r>
            <a:r>
              <a:rPr lang="en-US" dirty="0"/>
              <a:t>to abandon </a:t>
            </a:r>
            <a:r>
              <a:rPr lang="en-US" dirty="0" smtClean="0"/>
              <a:t>assumptions. </a:t>
            </a:r>
            <a:endParaRPr lang="en-US" dirty="0"/>
          </a:p>
          <a:p>
            <a:endParaRPr lang="en-US" dirty="0"/>
          </a:p>
          <a:p>
            <a:pPr marL="400050" lvl="2" indent="0">
              <a:buNone/>
            </a:pPr>
            <a:endParaRPr lang="en-IN" sz="2800" dirty="0"/>
          </a:p>
          <a:p>
            <a:pPr lvl="1"/>
            <a:endParaRPr lang="en-US" sz="24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917789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1"/>
            <a:ext cx="8839200" cy="1523999"/>
          </a:xfrm>
        </p:spPr>
        <p:txBody>
          <a:bodyPr>
            <a:normAutofit fontScale="90000"/>
          </a:bodyPr>
          <a:lstStyle/>
          <a:p>
            <a:r>
              <a:rPr lang="en-US" dirty="0"/>
              <a:t>Hypothesis Testing &amp; the Scientific Method Applied to Entrepreneurship </a:t>
            </a:r>
            <a:r>
              <a:rPr lang="en-US" dirty="0" smtClean="0"/>
              <a:t/>
            </a:r>
            <a:br>
              <a:rPr lang="en-US" dirty="0" smtClean="0"/>
            </a:br>
            <a:r>
              <a:rPr lang="en-US" sz="2700" dirty="0" smtClean="0"/>
              <a:t>(3 </a:t>
            </a:r>
            <a:r>
              <a:rPr lang="en-US" sz="2700" dirty="0"/>
              <a:t>of </a:t>
            </a:r>
            <a:r>
              <a:rPr lang="en-US" sz="2700" dirty="0" smtClean="0"/>
              <a:t>4)</a:t>
            </a:r>
            <a:endParaRPr lang="en-US" sz="2700" dirty="0"/>
          </a:p>
        </p:txBody>
      </p:sp>
      <p:sp>
        <p:nvSpPr>
          <p:cNvPr id="9" name="Content Placeholder 8"/>
          <p:cNvSpPr>
            <a:spLocks noGrp="1"/>
          </p:cNvSpPr>
          <p:nvPr>
            <p:ph idx="1"/>
          </p:nvPr>
        </p:nvSpPr>
        <p:spPr>
          <a:xfrm>
            <a:off x="152400" y="2286000"/>
            <a:ext cx="8839200" cy="4070350"/>
          </a:xfrm>
        </p:spPr>
        <p:txBody>
          <a:bodyPr>
            <a:normAutofit lnSpcReduction="10000"/>
          </a:bodyPr>
          <a:lstStyle/>
          <a:p>
            <a:pPr marL="0" lvl="0" indent="0">
              <a:buNone/>
            </a:pPr>
            <a:r>
              <a:rPr lang="en-US" dirty="0"/>
              <a:t>The Six Steps of the Scientific Experimentation in Action</a:t>
            </a:r>
            <a:endParaRPr lang="en-IN" dirty="0"/>
          </a:p>
          <a:p>
            <a:pPr lvl="0"/>
            <a:r>
              <a:rPr lang="en-US" dirty="0" smtClean="0"/>
              <a:t>Testing </a:t>
            </a:r>
            <a:r>
              <a:rPr lang="en-US" dirty="0"/>
              <a:t>the hypotheses by running </a:t>
            </a:r>
            <a:r>
              <a:rPr lang="en-US" dirty="0" smtClean="0"/>
              <a:t>experiments. </a:t>
            </a:r>
          </a:p>
          <a:p>
            <a:pPr lvl="0"/>
            <a:r>
              <a:rPr lang="en-US" dirty="0"/>
              <a:t>Analyzing the </a:t>
            </a:r>
            <a:r>
              <a:rPr lang="en-US" dirty="0" smtClean="0"/>
              <a:t>data. </a:t>
            </a:r>
          </a:p>
          <a:p>
            <a:pPr lvl="0"/>
            <a:r>
              <a:rPr lang="en-US" dirty="0"/>
              <a:t>Assessing </a:t>
            </a:r>
            <a:r>
              <a:rPr lang="en-US" dirty="0" smtClean="0"/>
              <a:t>Results:</a:t>
            </a:r>
            <a:endParaRPr lang="en-IN" dirty="0"/>
          </a:p>
          <a:p>
            <a:pPr lvl="1"/>
            <a:r>
              <a:rPr lang="en-US" dirty="0"/>
              <a:t>Once the accuracy of the data has been determined, it is time to draw </a:t>
            </a:r>
            <a:r>
              <a:rPr lang="en-US" dirty="0" smtClean="0"/>
              <a:t>conclusions.</a:t>
            </a:r>
            <a:endParaRPr lang="en-US" dirty="0"/>
          </a:p>
          <a:p>
            <a:pPr lvl="0"/>
            <a:endParaRPr lang="en-IN" dirty="0"/>
          </a:p>
          <a:p>
            <a:pPr lvl="0"/>
            <a:endParaRPr lang="en-IN" dirty="0"/>
          </a:p>
          <a:p>
            <a:pPr marL="457200" lvl="1" indent="0">
              <a:buNone/>
            </a:pPr>
            <a:endParaRPr lang="en-US" dirty="0"/>
          </a:p>
          <a:p>
            <a:pPr marL="400050" lvl="2" indent="0">
              <a:buNone/>
            </a:pPr>
            <a:endParaRPr lang="en-IN" sz="2800" dirty="0"/>
          </a:p>
          <a:p>
            <a:pPr lvl="1"/>
            <a:endParaRPr lang="en-US" sz="24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2056793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6410" y="685800"/>
            <a:ext cx="8771021" cy="1676400"/>
          </a:xfrm>
        </p:spPr>
        <p:txBody>
          <a:bodyPr>
            <a:normAutofit fontScale="90000"/>
          </a:bodyPr>
          <a:lstStyle/>
          <a:p>
            <a:r>
              <a:rPr lang="en-US" dirty="0" smtClean="0"/>
              <a:t>Hypothesis </a:t>
            </a:r>
            <a:r>
              <a:rPr lang="en-US" dirty="0"/>
              <a:t>Testing &amp; the Scientific Method Applied to </a:t>
            </a:r>
            <a:r>
              <a:rPr lang="en-US" dirty="0" smtClean="0"/>
              <a:t>Entrepreneurship</a:t>
            </a:r>
            <a:br>
              <a:rPr lang="en-US" dirty="0" smtClean="0"/>
            </a:br>
            <a:r>
              <a:rPr lang="en-US" dirty="0" smtClean="0"/>
              <a:t> </a:t>
            </a:r>
            <a:r>
              <a:rPr lang="en-US" sz="2700" dirty="0" smtClean="0"/>
              <a:t>(4 </a:t>
            </a:r>
            <a:r>
              <a:rPr lang="en-US" sz="2700" dirty="0"/>
              <a:t>of </a:t>
            </a:r>
            <a:r>
              <a:rPr lang="en-US" sz="2700" dirty="0" smtClean="0"/>
              <a:t>4)</a:t>
            </a:r>
            <a:endParaRPr lang="en-US" sz="2700" dirty="0"/>
          </a:p>
        </p:txBody>
      </p:sp>
      <p:sp>
        <p:nvSpPr>
          <p:cNvPr id="9" name="Content Placeholder 8"/>
          <p:cNvSpPr>
            <a:spLocks noGrp="1"/>
          </p:cNvSpPr>
          <p:nvPr>
            <p:ph idx="1"/>
          </p:nvPr>
        </p:nvSpPr>
        <p:spPr>
          <a:xfrm>
            <a:off x="152399" y="2362201"/>
            <a:ext cx="8771021" cy="3994150"/>
          </a:xfrm>
        </p:spPr>
        <p:txBody>
          <a:bodyPr>
            <a:normAutofit/>
          </a:bodyPr>
          <a:lstStyle/>
          <a:p>
            <a:pPr marL="0" lvl="0" indent="0">
              <a:buNone/>
            </a:pPr>
            <a:r>
              <a:rPr lang="en-US" dirty="0"/>
              <a:t>The Six Steps of the Scientific Experimentation in Action</a:t>
            </a:r>
            <a:endParaRPr lang="en-IN" dirty="0"/>
          </a:p>
          <a:p>
            <a:pPr lvl="0"/>
            <a:r>
              <a:rPr lang="en-US" dirty="0"/>
              <a:t>Entrepreneurial </a:t>
            </a:r>
            <a:r>
              <a:rPr lang="en-US" dirty="0" smtClean="0"/>
              <a:t>experimentation: Acting </a:t>
            </a:r>
            <a:r>
              <a:rPr lang="en-US" dirty="0"/>
              <a:t>to </a:t>
            </a:r>
            <a:r>
              <a:rPr lang="en-US" dirty="0" smtClean="0"/>
              <a:t>learn. </a:t>
            </a:r>
            <a:endParaRPr lang="en-US" dirty="0"/>
          </a:p>
          <a:p>
            <a:pPr lvl="0"/>
            <a:r>
              <a:rPr lang="en-US" dirty="0"/>
              <a:t>Experimenting quickly: </a:t>
            </a:r>
            <a:r>
              <a:rPr lang="en-US" dirty="0" smtClean="0"/>
              <a:t>Better chance </a:t>
            </a:r>
            <a:r>
              <a:rPr lang="en-US" dirty="0"/>
              <a:t>of refining ideas into viable </a:t>
            </a:r>
            <a:r>
              <a:rPr lang="en-US" dirty="0" smtClean="0"/>
              <a:t>opportunities. </a:t>
            </a:r>
            <a:endParaRPr lang="en-IN" dirty="0"/>
          </a:p>
          <a:p>
            <a:pPr lvl="1"/>
            <a:endParaRPr lang="en-US" sz="24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252286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990599"/>
          </a:xfrm>
        </p:spPr>
        <p:txBody>
          <a:bodyPr>
            <a:normAutofit/>
          </a:bodyPr>
          <a:lstStyle/>
          <a:p>
            <a:r>
              <a:rPr lang="en-US" sz="4000" dirty="0"/>
              <a:t>The Experimentation Template </a:t>
            </a:r>
            <a:r>
              <a:rPr lang="en-US" sz="2400" dirty="0"/>
              <a:t>(1 of </a:t>
            </a:r>
            <a:r>
              <a:rPr lang="en-US" sz="2400" dirty="0" smtClean="0"/>
              <a:t>4)</a:t>
            </a:r>
            <a:endParaRPr lang="en-US" sz="2400" dirty="0"/>
          </a:p>
        </p:txBody>
      </p:sp>
      <p:sp>
        <p:nvSpPr>
          <p:cNvPr id="9" name="Content Placeholder 8"/>
          <p:cNvSpPr>
            <a:spLocks noGrp="1"/>
          </p:cNvSpPr>
          <p:nvPr>
            <p:ph idx="1"/>
          </p:nvPr>
        </p:nvSpPr>
        <p:spPr>
          <a:xfrm>
            <a:off x="304800" y="1676401"/>
            <a:ext cx="8534400" cy="4679950"/>
          </a:xfrm>
        </p:spPr>
        <p:txBody>
          <a:bodyPr>
            <a:normAutofit/>
          </a:bodyPr>
          <a:lstStyle/>
          <a:p>
            <a:pPr lvl="0"/>
            <a:r>
              <a:rPr lang="en-US" dirty="0"/>
              <a:t>A good experiment is </a:t>
            </a:r>
            <a:r>
              <a:rPr lang="en-US" dirty="0" smtClean="0"/>
              <a:t>well-planned. </a:t>
            </a:r>
            <a:endParaRPr lang="en-US" dirty="0"/>
          </a:p>
          <a:p>
            <a:pPr lvl="0"/>
            <a:r>
              <a:rPr lang="en-US" dirty="0"/>
              <a:t>Design is important to support or reject a hypothesis and ask </a:t>
            </a:r>
            <a:r>
              <a:rPr lang="en-US" dirty="0" smtClean="0"/>
              <a:t>questions.   </a:t>
            </a:r>
            <a:endParaRPr lang="en-US" dirty="0"/>
          </a:p>
          <a:p>
            <a:pPr lvl="1"/>
            <a:endParaRPr lang="en-US" sz="20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2427770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1"/>
            <a:ext cx="8382000" cy="838199"/>
          </a:xfrm>
        </p:spPr>
        <p:txBody>
          <a:bodyPr>
            <a:normAutofit/>
          </a:bodyPr>
          <a:lstStyle/>
          <a:p>
            <a:r>
              <a:rPr lang="en-US" sz="4000" dirty="0"/>
              <a:t>The Experimentation Template </a:t>
            </a:r>
            <a:r>
              <a:rPr lang="en-US" sz="2400" dirty="0"/>
              <a:t>(2 of </a:t>
            </a:r>
            <a:r>
              <a:rPr lang="en-US" sz="2400" dirty="0" smtClean="0"/>
              <a:t>4)</a:t>
            </a:r>
            <a:endParaRPr lang="en-US" sz="2400" dirty="0"/>
          </a:p>
        </p:txBody>
      </p:sp>
      <p:sp>
        <p:nvSpPr>
          <p:cNvPr id="9" name="Content Placeholder 8"/>
          <p:cNvSpPr>
            <a:spLocks noGrp="1"/>
          </p:cNvSpPr>
          <p:nvPr>
            <p:ph idx="1"/>
          </p:nvPr>
        </p:nvSpPr>
        <p:spPr>
          <a:xfrm>
            <a:off x="152400" y="1524000"/>
            <a:ext cx="8763000" cy="4648200"/>
          </a:xfrm>
        </p:spPr>
        <p:txBody>
          <a:bodyPr>
            <a:normAutofit/>
          </a:bodyPr>
          <a:lstStyle/>
          <a:p>
            <a:pPr marL="0" lvl="0" indent="0">
              <a:buNone/>
            </a:pPr>
            <a:r>
              <a:rPr lang="en-US" dirty="0"/>
              <a:t>Low-Cost Customer Engagement</a:t>
            </a:r>
            <a:endParaRPr lang="en-IN" dirty="0"/>
          </a:p>
          <a:p>
            <a:pPr lvl="0"/>
            <a:r>
              <a:rPr lang="en-US" dirty="0" smtClean="0"/>
              <a:t>Important part </a:t>
            </a:r>
            <a:r>
              <a:rPr lang="en-US" dirty="0"/>
              <a:t>of an experiment is customer </a:t>
            </a:r>
            <a:r>
              <a:rPr lang="en-US" dirty="0" smtClean="0"/>
              <a:t>engagement. </a:t>
            </a:r>
            <a:endParaRPr lang="en-US" dirty="0"/>
          </a:p>
          <a:p>
            <a:pPr lvl="1"/>
            <a:r>
              <a:rPr lang="en-US" dirty="0"/>
              <a:t>Involving customers in </a:t>
            </a:r>
            <a:r>
              <a:rPr lang="en-US" dirty="0" smtClean="0"/>
              <a:t>the experiment to </a:t>
            </a:r>
            <a:r>
              <a:rPr lang="en-US" dirty="0"/>
              <a:t>test </a:t>
            </a:r>
            <a:r>
              <a:rPr lang="en-US" dirty="0" smtClean="0"/>
              <a:t>hypotheses. </a:t>
            </a:r>
            <a:endParaRPr lang="en-US" dirty="0"/>
          </a:p>
          <a:p>
            <a:pPr lvl="1"/>
            <a:r>
              <a:rPr lang="en-US" dirty="0" smtClean="0"/>
              <a:t>An </a:t>
            </a:r>
            <a:r>
              <a:rPr lang="en-US" dirty="0"/>
              <a:t>excellent way of making </a:t>
            </a:r>
            <a:r>
              <a:rPr lang="en-US" dirty="0" smtClean="0"/>
              <a:t>connections.</a:t>
            </a:r>
          </a:p>
          <a:p>
            <a:pPr lvl="1"/>
            <a:r>
              <a:rPr lang="en-US" dirty="0" smtClean="0"/>
              <a:t>Major benefits: Real-time data. </a:t>
            </a:r>
            <a:endParaRPr lang="en-IN" dirty="0"/>
          </a:p>
          <a:p>
            <a:pPr lvl="1"/>
            <a:r>
              <a:rPr lang="en-US" dirty="0" smtClean="0"/>
              <a:t>Entrepreneurs can gather </a:t>
            </a:r>
            <a:r>
              <a:rPr lang="en-US" dirty="0"/>
              <a:t>evidence and data from conducting simple, low-cost </a:t>
            </a:r>
            <a:r>
              <a:rPr lang="en-US" dirty="0" smtClean="0"/>
              <a:t>experiments. </a:t>
            </a:r>
            <a:endParaRPr lang="en-IN" dirty="0"/>
          </a:p>
          <a:p>
            <a:pPr lvl="1"/>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270122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199"/>
          </a:xfrm>
        </p:spPr>
        <p:txBody>
          <a:bodyPr>
            <a:normAutofit/>
          </a:bodyPr>
          <a:lstStyle/>
          <a:p>
            <a:r>
              <a:rPr lang="en-US" sz="4000" dirty="0"/>
              <a:t>The Experimentation Template </a:t>
            </a:r>
            <a:r>
              <a:rPr lang="en-US" sz="2400" dirty="0" smtClean="0"/>
              <a:t>(3 </a:t>
            </a:r>
            <a:r>
              <a:rPr lang="en-US" sz="2400" dirty="0"/>
              <a:t>of </a:t>
            </a:r>
            <a:r>
              <a:rPr lang="en-US" sz="2400" dirty="0" smtClean="0"/>
              <a:t>4)</a:t>
            </a:r>
            <a:endParaRPr lang="en-US" sz="2400" dirty="0"/>
          </a:p>
        </p:txBody>
      </p:sp>
      <p:sp>
        <p:nvSpPr>
          <p:cNvPr id="9" name="Content Placeholder 8"/>
          <p:cNvSpPr>
            <a:spLocks noGrp="1"/>
          </p:cNvSpPr>
          <p:nvPr>
            <p:ph idx="1"/>
          </p:nvPr>
        </p:nvSpPr>
        <p:spPr>
          <a:xfrm>
            <a:off x="228600" y="1600200"/>
            <a:ext cx="8686800" cy="4572000"/>
          </a:xfrm>
        </p:spPr>
        <p:txBody>
          <a:bodyPr>
            <a:normAutofit/>
          </a:bodyPr>
          <a:lstStyle/>
          <a:p>
            <a:pPr marL="0" lvl="0" indent="0">
              <a:buNone/>
            </a:pPr>
            <a:r>
              <a:rPr lang="en-US" dirty="0"/>
              <a:t>Generating Data and the Rules of Experimentation</a:t>
            </a:r>
            <a:endParaRPr lang="en-IN" dirty="0"/>
          </a:p>
          <a:p>
            <a:pPr lvl="0"/>
            <a:r>
              <a:rPr lang="en-US" dirty="0"/>
              <a:t>Organizations </a:t>
            </a:r>
            <a:r>
              <a:rPr lang="en-US" dirty="0" smtClean="0"/>
              <a:t>relied </a:t>
            </a:r>
            <a:r>
              <a:rPr lang="en-US" dirty="0"/>
              <a:t>on historical data to gauge customer </a:t>
            </a:r>
            <a:r>
              <a:rPr lang="en-US" dirty="0" smtClean="0"/>
              <a:t>tastes.  </a:t>
            </a:r>
            <a:endParaRPr lang="en-US" dirty="0"/>
          </a:p>
          <a:p>
            <a:pPr lvl="0"/>
            <a:r>
              <a:rPr lang="en-US" dirty="0"/>
              <a:t>With insufficient data, people tend to use intuition or </a:t>
            </a:r>
            <a:r>
              <a:rPr lang="en-US" dirty="0" smtClean="0"/>
              <a:t>experience. </a:t>
            </a:r>
            <a:endParaRPr lang="en-US" dirty="0"/>
          </a:p>
          <a:p>
            <a:pPr lvl="0"/>
            <a:r>
              <a:rPr lang="en-US" dirty="0"/>
              <a:t>Fear of failure tends to discourage entrepreneurs from </a:t>
            </a:r>
            <a:r>
              <a:rPr lang="en-US" dirty="0" smtClean="0"/>
              <a:t>experimenting. </a:t>
            </a:r>
            <a:endParaRPr lang="en-IN"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343108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199"/>
          </a:xfrm>
        </p:spPr>
        <p:txBody>
          <a:bodyPr>
            <a:normAutofit/>
          </a:bodyPr>
          <a:lstStyle/>
          <a:p>
            <a:r>
              <a:rPr lang="en-US" sz="4000" dirty="0"/>
              <a:t>The Experimentation Template </a:t>
            </a:r>
            <a:r>
              <a:rPr lang="en-US" sz="2400" dirty="0" smtClean="0"/>
              <a:t>(4 </a:t>
            </a:r>
            <a:r>
              <a:rPr lang="en-US" sz="2400" dirty="0"/>
              <a:t>of </a:t>
            </a:r>
            <a:r>
              <a:rPr lang="en-US" sz="2400" dirty="0" smtClean="0"/>
              <a:t>4)</a:t>
            </a:r>
            <a:endParaRPr lang="en-US" sz="2400" dirty="0"/>
          </a:p>
        </p:txBody>
      </p:sp>
      <p:sp>
        <p:nvSpPr>
          <p:cNvPr id="9" name="Content Placeholder 8"/>
          <p:cNvSpPr>
            <a:spLocks noGrp="1"/>
          </p:cNvSpPr>
          <p:nvPr>
            <p:ph idx="1"/>
          </p:nvPr>
        </p:nvSpPr>
        <p:spPr>
          <a:xfrm>
            <a:off x="304800" y="1524000"/>
            <a:ext cx="8610600" cy="4832350"/>
          </a:xfrm>
        </p:spPr>
        <p:txBody>
          <a:bodyPr>
            <a:noAutofit/>
          </a:bodyPr>
          <a:lstStyle/>
          <a:p>
            <a:pPr marL="0" lvl="0" indent="0">
              <a:buNone/>
            </a:pPr>
            <a:r>
              <a:rPr lang="en-US" dirty="0"/>
              <a:t>Generating Data and the Rules of Experimentation</a:t>
            </a:r>
            <a:endParaRPr lang="en-IN" dirty="0"/>
          </a:p>
          <a:p>
            <a:pPr lvl="0"/>
            <a:r>
              <a:rPr lang="en-US" dirty="0"/>
              <a:t>Today’s entrepreneurs are required to experiment to prove a </a:t>
            </a:r>
            <a:r>
              <a:rPr lang="en-US" dirty="0" smtClean="0"/>
              <a:t>concept.</a:t>
            </a:r>
            <a:endParaRPr lang="en-US" dirty="0"/>
          </a:p>
          <a:p>
            <a:pPr lvl="0"/>
            <a:r>
              <a:rPr lang="en-US" dirty="0" smtClean="0"/>
              <a:t>Ignoring </a:t>
            </a:r>
            <a:r>
              <a:rPr lang="en-US" dirty="0"/>
              <a:t>data is detrimental to the success of any </a:t>
            </a:r>
            <a:r>
              <a:rPr lang="en-US" dirty="0" smtClean="0"/>
              <a:t>venture. </a:t>
            </a:r>
            <a:endParaRPr lang="en-US" dirty="0"/>
          </a:p>
          <a:p>
            <a:pPr lvl="0"/>
            <a:r>
              <a:rPr lang="en-US" dirty="0"/>
              <a:t>Experimentation is an opportunity for learning and better decision </a:t>
            </a:r>
            <a:r>
              <a:rPr lang="en-US" dirty="0" smtClean="0"/>
              <a:t>making. </a:t>
            </a:r>
            <a:endParaRPr lang="en-IN"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2370268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763000" cy="1066800"/>
          </a:xfrm>
        </p:spPr>
        <p:txBody>
          <a:bodyPr>
            <a:normAutofit fontScale="90000"/>
          </a:bodyPr>
          <a:lstStyle/>
          <a:p>
            <a:r>
              <a:rPr lang="en-US" dirty="0"/>
              <a:t>Interviewing for Customer Feedback </a:t>
            </a:r>
            <a:r>
              <a:rPr lang="en-US" dirty="0" smtClean="0"/>
              <a:t/>
            </a:r>
            <a:br>
              <a:rPr lang="en-US" dirty="0" smtClean="0"/>
            </a:br>
            <a:r>
              <a:rPr lang="en-US" sz="2700" dirty="0" smtClean="0"/>
              <a:t>(</a:t>
            </a:r>
            <a:r>
              <a:rPr lang="en-US" sz="2700" dirty="0"/>
              <a:t>1 of </a:t>
            </a:r>
            <a:r>
              <a:rPr lang="en-US" sz="2700" dirty="0" smtClean="0"/>
              <a:t>4)</a:t>
            </a:r>
            <a:endParaRPr lang="en-US" sz="2700" dirty="0"/>
          </a:p>
        </p:txBody>
      </p:sp>
      <p:sp>
        <p:nvSpPr>
          <p:cNvPr id="9" name="Content Placeholder 8"/>
          <p:cNvSpPr>
            <a:spLocks noGrp="1"/>
          </p:cNvSpPr>
          <p:nvPr>
            <p:ph idx="1"/>
          </p:nvPr>
        </p:nvSpPr>
        <p:spPr>
          <a:xfrm>
            <a:off x="228600" y="1905000"/>
            <a:ext cx="8534400" cy="4451350"/>
          </a:xfrm>
        </p:spPr>
        <p:txBody>
          <a:bodyPr>
            <a:noAutofit/>
          </a:bodyPr>
          <a:lstStyle/>
          <a:p>
            <a:pPr lvl="0"/>
            <a:r>
              <a:rPr lang="en-US" dirty="0" smtClean="0"/>
              <a:t>Used to get </a:t>
            </a:r>
            <a:r>
              <a:rPr lang="en-US" dirty="0"/>
              <a:t>feedback on </a:t>
            </a:r>
            <a:r>
              <a:rPr lang="en-US" dirty="0" smtClean="0"/>
              <a:t>prototypes: Useful </a:t>
            </a:r>
            <a:r>
              <a:rPr lang="en-US" dirty="0"/>
              <a:t>when used in conjunction with </a:t>
            </a:r>
            <a:r>
              <a:rPr lang="en-US" dirty="0" smtClean="0"/>
              <a:t>experimentation. </a:t>
            </a:r>
          </a:p>
          <a:p>
            <a:r>
              <a:rPr lang="en-US" dirty="0"/>
              <a:t>To build a </a:t>
            </a:r>
            <a:r>
              <a:rPr lang="en-US" dirty="0" smtClean="0"/>
              <a:t>business: </a:t>
            </a:r>
          </a:p>
          <a:p>
            <a:pPr lvl="1"/>
            <a:r>
              <a:rPr lang="en-US" dirty="0" smtClean="0"/>
              <a:t>Research </a:t>
            </a:r>
            <a:r>
              <a:rPr lang="en-US" dirty="0"/>
              <a:t>the companies and experts </a:t>
            </a:r>
            <a:r>
              <a:rPr lang="en-US" dirty="0" smtClean="0"/>
              <a:t>and establish contacts. </a:t>
            </a:r>
          </a:p>
          <a:p>
            <a:pPr lvl="1"/>
            <a:r>
              <a:rPr lang="en-US" dirty="0"/>
              <a:t>D</a:t>
            </a:r>
            <a:r>
              <a:rPr lang="en-US" dirty="0" smtClean="0"/>
              <a:t>raft </a:t>
            </a:r>
            <a:r>
              <a:rPr lang="en-US" dirty="0"/>
              <a:t>an introduction to the </a:t>
            </a:r>
            <a:r>
              <a:rPr lang="en-US" dirty="0" smtClean="0"/>
              <a:t>interview. </a:t>
            </a:r>
          </a:p>
          <a:p>
            <a:pPr lvl="1"/>
            <a:r>
              <a:rPr lang="en-US" dirty="0" smtClean="0"/>
              <a:t>Prepare interview questions. </a:t>
            </a:r>
            <a:endParaRPr lang="en-US" dirty="0"/>
          </a:p>
          <a:p>
            <a:pPr lvl="1"/>
            <a:endParaRPr lang="en-IN" dirty="0"/>
          </a:p>
          <a:p>
            <a:pPr lvl="0"/>
            <a:endParaRPr lang="en-IN" dirty="0">
              <a:solidFill>
                <a:srgbClr val="FF0000"/>
              </a:solidFill>
            </a:endParaRP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1889014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10600" cy="1143000"/>
          </a:xfrm>
        </p:spPr>
        <p:txBody>
          <a:bodyPr>
            <a:normAutofit fontScale="90000"/>
          </a:bodyPr>
          <a:lstStyle/>
          <a:p>
            <a:r>
              <a:rPr lang="en-US" dirty="0"/>
              <a:t>Interviewing for Customer Feedback </a:t>
            </a:r>
            <a:r>
              <a:rPr lang="en-US" sz="2700" dirty="0" smtClean="0"/>
              <a:t>(2 </a:t>
            </a:r>
            <a:r>
              <a:rPr lang="en-US" sz="2700" dirty="0"/>
              <a:t>of </a:t>
            </a:r>
            <a:r>
              <a:rPr lang="en-US" sz="2700" dirty="0" smtClean="0"/>
              <a:t>4)</a:t>
            </a:r>
            <a:endParaRPr lang="en-US" sz="2700" dirty="0"/>
          </a:p>
        </p:txBody>
      </p:sp>
      <p:sp>
        <p:nvSpPr>
          <p:cNvPr id="9" name="Content Placeholder 8"/>
          <p:cNvSpPr>
            <a:spLocks noGrp="1"/>
          </p:cNvSpPr>
          <p:nvPr>
            <p:ph idx="1"/>
          </p:nvPr>
        </p:nvSpPr>
        <p:spPr>
          <a:xfrm>
            <a:off x="228600" y="2133600"/>
            <a:ext cx="8458200" cy="4114800"/>
          </a:xfrm>
        </p:spPr>
        <p:txBody>
          <a:bodyPr>
            <a:noAutofit/>
          </a:bodyPr>
          <a:lstStyle/>
          <a:p>
            <a:pPr marL="57150" indent="0">
              <a:buNone/>
            </a:pPr>
            <a:r>
              <a:rPr lang="en-US" dirty="0"/>
              <a:t>The Case for Curiosity</a:t>
            </a:r>
            <a:endParaRPr lang="en-IN" dirty="0"/>
          </a:p>
          <a:p>
            <a:r>
              <a:rPr lang="en-US" dirty="0" smtClean="0"/>
              <a:t>Strength </a:t>
            </a:r>
            <a:r>
              <a:rPr lang="en-US" dirty="0"/>
              <a:t>for entrepreneurs: </a:t>
            </a:r>
            <a:r>
              <a:rPr lang="en-US" dirty="0" smtClean="0"/>
              <a:t>Experimenting</a:t>
            </a:r>
            <a:r>
              <a:rPr lang="en-US" dirty="0"/>
              <a:t>, prototyping, </a:t>
            </a:r>
            <a:r>
              <a:rPr lang="en-US" dirty="0" smtClean="0"/>
              <a:t>hypothesizing, </a:t>
            </a:r>
            <a:r>
              <a:rPr lang="en-US" dirty="0"/>
              <a:t>and </a:t>
            </a:r>
            <a:r>
              <a:rPr lang="en-US" dirty="0" smtClean="0"/>
              <a:t>interviewing.</a:t>
            </a:r>
            <a:endParaRPr lang="en-US" dirty="0"/>
          </a:p>
          <a:p>
            <a:r>
              <a:rPr lang="en-US" dirty="0"/>
              <a:t>Curiosity increases perseverance and boosts </a:t>
            </a:r>
            <a:r>
              <a:rPr lang="en-US" dirty="0" smtClean="0"/>
              <a:t>performance. </a:t>
            </a:r>
            <a:endParaRPr lang="en-US" dirty="0"/>
          </a:p>
          <a:p>
            <a:endParaRPr lang="en-US" dirty="0"/>
          </a:p>
          <a:p>
            <a:endParaRPr lang="en-IN"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596734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610600" cy="1143000"/>
          </a:xfrm>
        </p:spPr>
        <p:txBody>
          <a:bodyPr>
            <a:normAutofit fontScale="90000"/>
          </a:bodyPr>
          <a:lstStyle/>
          <a:p>
            <a:r>
              <a:rPr lang="en-US" dirty="0"/>
              <a:t>Interviewing for Customer Feedback </a:t>
            </a:r>
            <a:r>
              <a:rPr lang="en-US" sz="2700" dirty="0" smtClean="0"/>
              <a:t>(3 </a:t>
            </a:r>
            <a:r>
              <a:rPr lang="en-US" sz="2700" dirty="0"/>
              <a:t>of </a:t>
            </a:r>
            <a:r>
              <a:rPr lang="en-US" sz="2700" dirty="0" smtClean="0"/>
              <a:t>4)</a:t>
            </a:r>
            <a:endParaRPr lang="en-US" sz="2700" dirty="0"/>
          </a:p>
        </p:txBody>
      </p:sp>
      <p:sp>
        <p:nvSpPr>
          <p:cNvPr id="9" name="Content Placeholder 8"/>
          <p:cNvSpPr>
            <a:spLocks noGrp="1"/>
          </p:cNvSpPr>
          <p:nvPr>
            <p:ph idx="1"/>
          </p:nvPr>
        </p:nvSpPr>
        <p:spPr>
          <a:xfrm>
            <a:off x="304800" y="1981200"/>
            <a:ext cx="8610600" cy="4267200"/>
          </a:xfrm>
        </p:spPr>
        <p:txBody>
          <a:bodyPr>
            <a:noAutofit/>
          </a:bodyPr>
          <a:lstStyle/>
          <a:p>
            <a:pPr marL="0" lvl="1" indent="0">
              <a:buNone/>
            </a:pPr>
            <a:r>
              <a:rPr lang="en-US" sz="3200" dirty="0"/>
              <a:t>How to Stay </a:t>
            </a:r>
            <a:r>
              <a:rPr lang="en-US" sz="3200" dirty="0" smtClean="0"/>
              <a:t>Curious</a:t>
            </a:r>
          </a:p>
          <a:p>
            <a:pPr marL="342900" lvl="1" indent="-342900">
              <a:buFont typeface="Arial" pitchFamily="34" charset="0"/>
              <a:buChar char="•"/>
            </a:pPr>
            <a:r>
              <a:rPr lang="en-US" sz="3200" dirty="0"/>
              <a:t>Connect with other curious </a:t>
            </a:r>
            <a:r>
              <a:rPr lang="en-US" sz="3200" dirty="0" smtClean="0"/>
              <a:t>people. </a:t>
            </a:r>
            <a:endParaRPr lang="en-US" sz="3200" dirty="0"/>
          </a:p>
          <a:p>
            <a:r>
              <a:rPr lang="en-US" dirty="0"/>
              <a:t>Be a curiosity </a:t>
            </a:r>
            <a:r>
              <a:rPr lang="en-US" dirty="0" smtClean="0"/>
              <a:t>ambassador. </a:t>
            </a:r>
            <a:endParaRPr lang="en-IN" dirty="0"/>
          </a:p>
          <a:p>
            <a:r>
              <a:rPr lang="en-US" dirty="0"/>
              <a:t>Focus on </a:t>
            </a:r>
            <a:r>
              <a:rPr lang="en-US" dirty="0" smtClean="0"/>
              <a:t>learning. </a:t>
            </a:r>
            <a:endParaRPr lang="en-IN" dirty="0"/>
          </a:p>
          <a:p>
            <a:r>
              <a:rPr lang="en-US" dirty="0"/>
              <a:t>Broaden your </a:t>
            </a:r>
            <a:r>
              <a:rPr lang="en-US" dirty="0" smtClean="0"/>
              <a:t>networks. </a:t>
            </a:r>
            <a:endParaRPr lang="en-IN" dirty="0"/>
          </a:p>
          <a:p>
            <a:endParaRPr lang="en-IN" dirty="0"/>
          </a:p>
          <a:p>
            <a:endParaRPr lang="en-IN"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186729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Types of Experiments </a:t>
            </a:r>
            <a:r>
              <a:rPr lang="en-US" sz="2400" dirty="0" smtClean="0"/>
              <a:t>(1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304800" y="1676400"/>
            <a:ext cx="8610600" cy="4449763"/>
          </a:xfrm>
        </p:spPr>
        <p:txBody>
          <a:bodyPr>
            <a:normAutofit/>
          </a:bodyPr>
          <a:lstStyle/>
          <a:p>
            <a:r>
              <a:rPr lang="en-US" dirty="0"/>
              <a:t>Entrepreneurs have many different types of </a:t>
            </a:r>
            <a:r>
              <a:rPr lang="en-US" dirty="0" smtClean="0"/>
              <a:t>experiments available.  </a:t>
            </a:r>
            <a:endParaRPr lang="en-US" dirty="0"/>
          </a:p>
          <a:p>
            <a:r>
              <a:rPr lang="en-US" dirty="0"/>
              <a:t>Effort </a:t>
            </a:r>
            <a:r>
              <a:rPr lang="en-US" dirty="0" smtClean="0"/>
              <a:t>correlates </a:t>
            </a:r>
            <a:r>
              <a:rPr lang="en-US" dirty="0"/>
              <a:t>to the believability of the information coming </a:t>
            </a:r>
            <a:r>
              <a:rPr lang="en-US" dirty="0" smtClean="0"/>
              <a:t>out. </a:t>
            </a:r>
            <a:endParaRPr lang="en-US" dirty="0"/>
          </a:p>
          <a:p>
            <a:r>
              <a:rPr lang="en-US" dirty="0" smtClean="0"/>
              <a:t>The concept of truth curve. </a:t>
            </a: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558226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610600" cy="1143000"/>
          </a:xfrm>
        </p:spPr>
        <p:txBody>
          <a:bodyPr>
            <a:normAutofit fontScale="90000"/>
          </a:bodyPr>
          <a:lstStyle/>
          <a:p>
            <a:r>
              <a:rPr lang="en-US" dirty="0"/>
              <a:t>Interviewing for Customer Feedback </a:t>
            </a:r>
            <a:r>
              <a:rPr lang="en-US" sz="2700" dirty="0" smtClean="0"/>
              <a:t>(4 </a:t>
            </a:r>
            <a:r>
              <a:rPr lang="en-US" sz="2700" dirty="0"/>
              <a:t>of </a:t>
            </a:r>
            <a:r>
              <a:rPr lang="en-US" sz="2700" dirty="0" smtClean="0"/>
              <a:t>4)</a:t>
            </a:r>
            <a:endParaRPr lang="en-US" sz="2700" dirty="0"/>
          </a:p>
        </p:txBody>
      </p:sp>
      <p:sp>
        <p:nvSpPr>
          <p:cNvPr id="9" name="Content Placeholder 8"/>
          <p:cNvSpPr>
            <a:spLocks noGrp="1"/>
          </p:cNvSpPr>
          <p:nvPr>
            <p:ph idx="1"/>
          </p:nvPr>
        </p:nvSpPr>
        <p:spPr>
          <a:xfrm>
            <a:off x="304800" y="1981200"/>
            <a:ext cx="8610600" cy="4267200"/>
          </a:xfrm>
        </p:spPr>
        <p:txBody>
          <a:bodyPr>
            <a:noAutofit/>
          </a:bodyPr>
          <a:lstStyle/>
          <a:p>
            <a:pPr marL="0" lvl="1" indent="0">
              <a:buNone/>
            </a:pPr>
            <a:r>
              <a:rPr lang="en-US" sz="3200" dirty="0"/>
              <a:t>How to Stay Curious: some tips to help you build your curiosity strength</a:t>
            </a:r>
            <a:endParaRPr lang="en-IN" sz="3200" dirty="0"/>
          </a:p>
          <a:p>
            <a:r>
              <a:rPr lang="en-US" dirty="0"/>
              <a:t>Ask “Why?” “What if…?” and “How might we…?”</a:t>
            </a:r>
            <a:endParaRPr lang="en-IN" dirty="0"/>
          </a:p>
          <a:p>
            <a:r>
              <a:rPr lang="en-US" dirty="0"/>
              <a:t>Without risk there is no rewards; entrepreneurs need to foster curiosity </a:t>
            </a:r>
          </a:p>
          <a:p>
            <a:r>
              <a:rPr lang="en-US" dirty="0"/>
              <a:t>Leap to be curious!</a:t>
            </a:r>
            <a:endParaRPr lang="en-IN" dirty="0"/>
          </a:p>
          <a:p>
            <a:endParaRPr lang="en-IN"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226030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762000"/>
          </a:xfrm>
        </p:spPr>
        <p:txBody>
          <a:bodyPr>
            <a:normAutofit/>
          </a:bodyPr>
          <a:lstStyle/>
          <a:p>
            <a:r>
              <a:rPr lang="en-US" sz="4000" dirty="0"/>
              <a:t>Types of Experiments </a:t>
            </a:r>
            <a:r>
              <a:rPr lang="en-US" sz="2400" dirty="0" smtClean="0"/>
              <a:t>(2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457200" y="1752600"/>
            <a:ext cx="8229600" cy="4495800"/>
          </a:xfrm>
        </p:spPr>
        <p:txBody>
          <a:bodyPr>
            <a:normAutofit/>
          </a:bodyPr>
          <a:lstStyle/>
          <a:p>
            <a:pPr marL="0" indent="0">
              <a:buNone/>
            </a:pPr>
            <a:r>
              <a:rPr lang="en-US" dirty="0" smtClean="0"/>
              <a:t>Interview</a:t>
            </a:r>
          </a:p>
          <a:p>
            <a:r>
              <a:rPr lang="en-US" dirty="0"/>
              <a:t>F</a:t>
            </a:r>
            <a:r>
              <a:rPr lang="en-US" dirty="0" smtClean="0"/>
              <a:t>ast </a:t>
            </a:r>
            <a:r>
              <a:rPr lang="en-US" dirty="0"/>
              <a:t>and inexpensive way to get insights </a:t>
            </a:r>
            <a:r>
              <a:rPr lang="en-US" dirty="0" smtClean="0"/>
              <a:t>from target </a:t>
            </a:r>
            <a:r>
              <a:rPr lang="en-US" dirty="0"/>
              <a:t>customers before </a:t>
            </a:r>
            <a:r>
              <a:rPr lang="en-US" dirty="0" smtClean="0"/>
              <a:t>the </a:t>
            </a:r>
            <a:r>
              <a:rPr lang="en-US" dirty="0"/>
              <a:t>experiment. </a:t>
            </a:r>
          </a:p>
          <a:p>
            <a:pPr marL="0" indent="0">
              <a:buNone/>
            </a:pPr>
            <a:endParaRPr lang="en-US" dirty="0" smtClean="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44764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762000"/>
          </a:xfrm>
        </p:spPr>
        <p:txBody>
          <a:bodyPr>
            <a:normAutofit/>
          </a:bodyPr>
          <a:lstStyle/>
          <a:p>
            <a:r>
              <a:rPr lang="en-US" sz="4000" dirty="0"/>
              <a:t>Types of Experiments </a:t>
            </a:r>
            <a:r>
              <a:rPr lang="en-US" sz="2400" dirty="0" smtClean="0"/>
              <a:t>(3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457200" y="1752600"/>
            <a:ext cx="8229600" cy="4495800"/>
          </a:xfrm>
        </p:spPr>
        <p:txBody>
          <a:bodyPr>
            <a:normAutofit/>
          </a:bodyPr>
          <a:lstStyle/>
          <a:p>
            <a:pPr marL="0" indent="0">
              <a:buNone/>
            </a:pPr>
            <a:r>
              <a:rPr lang="en-US" dirty="0" smtClean="0"/>
              <a:t>Paper Testing</a:t>
            </a:r>
          </a:p>
          <a:p>
            <a:pPr lvl="0"/>
            <a:r>
              <a:rPr lang="en-US" dirty="0" smtClean="0"/>
              <a:t>Simple </a:t>
            </a:r>
            <a:r>
              <a:rPr lang="en-US" dirty="0"/>
              <a:t>way to outline </a:t>
            </a:r>
            <a:r>
              <a:rPr lang="en-US" dirty="0" smtClean="0"/>
              <a:t>vison </a:t>
            </a:r>
            <a:r>
              <a:rPr lang="en-US" dirty="0"/>
              <a:t>and to spot any </a:t>
            </a:r>
            <a:r>
              <a:rPr lang="en-US" dirty="0" smtClean="0"/>
              <a:t>mistakes.</a:t>
            </a:r>
          </a:p>
          <a:p>
            <a:pPr lvl="0"/>
            <a:r>
              <a:rPr lang="en-US" dirty="0" smtClean="0"/>
              <a:t>Can </a:t>
            </a:r>
            <a:r>
              <a:rPr lang="en-US" dirty="0"/>
              <a:t>be carried out using techniques </a:t>
            </a:r>
            <a:r>
              <a:rPr lang="en-US" dirty="0" smtClean="0"/>
              <a:t>like</a:t>
            </a:r>
          </a:p>
          <a:p>
            <a:pPr lvl="1"/>
            <a:r>
              <a:rPr lang="en-US" dirty="0" smtClean="0"/>
              <a:t>Wireframe </a:t>
            </a:r>
            <a:r>
              <a:rPr lang="en-US" dirty="0"/>
              <a:t>(or </a:t>
            </a:r>
            <a:r>
              <a:rPr lang="en-US" dirty="0" smtClean="0"/>
              <a:t>blueprint). </a:t>
            </a:r>
          </a:p>
          <a:p>
            <a:pPr lvl="1"/>
            <a:r>
              <a:rPr lang="en-US" dirty="0" smtClean="0"/>
              <a:t>Storyboarding </a:t>
            </a:r>
            <a:r>
              <a:rPr lang="en-US" dirty="0"/>
              <a:t>or drawing the product you envision. </a:t>
            </a:r>
          </a:p>
          <a:p>
            <a:endParaRPr lang="en-US" dirty="0"/>
          </a:p>
          <a:p>
            <a:pPr marL="0" indent="0">
              <a:buNone/>
            </a:pPr>
            <a:endParaRPr lang="en-US" dirty="0" smtClean="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73529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762000"/>
          </a:xfrm>
        </p:spPr>
        <p:txBody>
          <a:bodyPr>
            <a:normAutofit/>
          </a:bodyPr>
          <a:lstStyle/>
          <a:p>
            <a:r>
              <a:rPr lang="en-US" sz="4000" dirty="0"/>
              <a:t>Types of Experiments </a:t>
            </a:r>
            <a:r>
              <a:rPr lang="en-US" sz="2400" dirty="0" smtClean="0"/>
              <a:t>(4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457200" y="1752600"/>
            <a:ext cx="8229600" cy="4495800"/>
          </a:xfrm>
        </p:spPr>
        <p:txBody>
          <a:bodyPr>
            <a:normAutofit/>
          </a:bodyPr>
          <a:lstStyle/>
          <a:p>
            <a:pPr marL="0" indent="0">
              <a:buNone/>
            </a:pPr>
            <a:r>
              <a:rPr lang="en-US" dirty="0"/>
              <a:t>Advertising </a:t>
            </a:r>
          </a:p>
          <a:p>
            <a:r>
              <a:rPr lang="en-US" dirty="0"/>
              <a:t>This involves spreading the word about your business using brochures or social </a:t>
            </a:r>
            <a:r>
              <a:rPr lang="en-US" dirty="0" smtClean="0"/>
              <a:t>media.</a:t>
            </a:r>
          </a:p>
          <a:p>
            <a:pPr lvl="0"/>
            <a:r>
              <a:rPr lang="en-US" dirty="0"/>
              <a:t>Directed </a:t>
            </a:r>
            <a:r>
              <a:rPr lang="en-US" dirty="0" smtClean="0"/>
              <a:t>toward target </a:t>
            </a:r>
            <a:r>
              <a:rPr lang="en-US" dirty="0"/>
              <a:t>market and assessing the level of response. </a:t>
            </a:r>
            <a:endParaRPr lang="en-IN" dirty="0"/>
          </a:p>
          <a:p>
            <a:endParaRPr lang="en-US" sz="3500" dirty="0" smtClean="0"/>
          </a:p>
          <a:p>
            <a:endParaRPr lang="en-US" sz="3500"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13399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762000"/>
          </a:xfrm>
        </p:spPr>
        <p:txBody>
          <a:bodyPr>
            <a:normAutofit/>
          </a:bodyPr>
          <a:lstStyle/>
          <a:p>
            <a:r>
              <a:rPr lang="en-US" sz="4000" dirty="0"/>
              <a:t>Types of Experiments </a:t>
            </a:r>
            <a:r>
              <a:rPr lang="en-US" sz="2400" dirty="0"/>
              <a:t>(5 of </a:t>
            </a:r>
            <a:r>
              <a:rPr lang="en-US" sz="2400" dirty="0" smtClean="0"/>
              <a:t>11)</a:t>
            </a:r>
            <a:endParaRPr lang="en-US" sz="2400" dirty="0"/>
          </a:p>
        </p:txBody>
      </p:sp>
      <p:sp>
        <p:nvSpPr>
          <p:cNvPr id="9" name="Content Placeholder 8"/>
          <p:cNvSpPr>
            <a:spLocks noGrp="1"/>
          </p:cNvSpPr>
          <p:nvPr>
            <p:ph idx="1"/>
          </p:nvPr>
        </p:nvSpPr>
        <p:spPr>
          <a:xfrm>
            <a:off x="304800" y="1752600"/>
            <a:ext cx="8534400" cy="4495800"/>
          </a:xfrm>
        </p:spPr>
        <p:txBody>
          <a:bodyPr>
            <a:normAutofit/>
          </a:bodyPr>
          <a:lstStyle/>
          <a:p>
            <a:pPr marL="0" lvl="0" indent="0">
              <a:buNone/>
            </a:pPr>
            <a:r>
              <a:rPr lang="en-US" dirty="0" smtClean="0"/>
              <a:t>Button </a:t>
            </a:r>
            <a:r>
              <a:rPr lang="en-US" dirty="0"/>
              <a:t>to Nowhere</a:t>
            </a:r>
            <a:endParaRPr lang="en-IN" dirty="0"/>
          </a:p>
          <a:p>
            <a:r>
              <a:rPr lang="en-US" dirty="0" smtClean="0"/>
              <a:t>Used to test </a:t>
            </a:r>
            <a:r>
              <a:rPr lang="en-US" dirty="0"/>
              <a:t>if your customers will click on a new feature on your website before building </a:t>
            </a:r>
            <a:r>
              <a:rPr lang="en-US" dirty="0" smtClean="0"/>
              <a:t>it. </a:t>
            </a:r>
            <a:endParaRPr lang="en-US" dirty="0"/>
          </a:p>
          <a:p>
            <a:r>
              <a:rPr lang="en-US" dirty="0"/>
              <a:t>G</a:t>
            </a:r>
            <a:r>
              <a:rPr lang="en-US" dirty="0" smtClean="0"/>
              <a:t>reat </a:t>
            </a:r>
            <a:r>
              <a:rPr lang="en-US" dirty="0"/>
              <a:t>way of measuring user </a:t>
            </a:r>
            <a:r>
              <a:rPr lang="en-US" dirty="0" smtClean="0"/>
              <a:t>interest. </a:t>
            </a: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48859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Types of Experiments </a:t>
            </a:r>
            <a:r>
              <a:rPr lang="en-US" sz="2400" dirty="0"/>
              <a:t>(6 of </a:t>
            </a:r>
            <a:r>
              <a:rPr lang="en-US" sz="2400" dirty="0" smtClean="0"/>
              <a:t>11)</a:t>
            </a:r>
            <a:endParaRPr lang="en-US" sz="2400" dirty="0"/>
          </a:p>
        </p:txBody>
      </p:sp>
      <p:sp>
        <p:nvSpPr>
          <p:cNvPr id="9" name="Content Placeholder 8"/>
          <p:cNvSpPr>
            <a:spLocks noGrp="1"/>
          </p:cNvSpPr>
          <p:nvPr>
            <p:ph idx="1"/>
          </p:nvPr>
        </p:nvSpPr>
        <p:spPr>
          <a:xfrm>
            <a:off x="228600" y="1828800"/>
            <a:ext cx="8458200" cy="4527550"/>
          </a:xfrm>
        </p:spPr>
        <p:txBody>
          <a:bodyPr>
            <a:normAutofit/>
          </a:bodyPr>
          <a:lstStyle/>
          <a:p>
            <a:pPr marL="0" indent="0">
              <a:buNone/>
            </a:pPr>
            <a:r>
              <a:rPr lang="en-US" dirty="0"/>
              <a:t>Landing Page </a:t>
            </a:r>
          </a:p>
          <a:p>
            <a:pPr lvl="0"/>
            <a:r>
              <a:rPr lang="en-US" dirty="0"/>
              <a:t>Include a particular call to action such as “click here for more </a:t>
            </a:r>
            <a:r>
              <a:rPr lang="en-US" dirty="0" smtClean="0"/>
              <a:t>information.” </a:t>
            </a:r>
            <a:endParaRPr lang="en-IN" dirty="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62702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dirty="0"/>
              <a:t>Types of Experiments </a:t>
            </a:r>
            <a:r>
              <a:rPr lang="en-US" sz="2400" dirty="0" smtClean="0"/>
              <a:t>(7 </a:t>
            </a:r>
            <a:r>
              <a:rPr lang="en-US" sz="2400" dirty="0"/>
              <a:t>of </a:t>
            </a:r>
            <a:r>
              <a:rPr lang="en-US" sz="2400" dirty="0" smtClean="0"/>
              <a:t>11)</a:t>
            </a:r>
            <a:endParaRPr lang="en-US" sz="2400" dirty="0"/>
          </a:p>
        </p:txBody>
      </p:sp>
      <p:sp>
        <p:nvSpPr>
          <p:cNvPr id="9" name="Content Placeholder 8"/>
          <p:cNvSpPr>
            <a:spLocks noGrp="1"/>
          </p:cNvSpPr>
          <p:nvPr>
            <p:ph idx="1"/>
          </p:nvPr>
        </p:nvSpPr>
        <p:spPr>
          <a:xfrm>
            <a:off x="228600" y="1828800"/>
            <a:ext cx="8458200" cy="4527550"/>
          </a:xfrm>
        </p:spPr>
        <p:txBody>
          <a:bodyPr>
            <a:normAutofit/>
          </a:bodyPr>
          <a:lstStyle/>
          <a:p>
            <a:pPr marL="0" lvl="0" indent="0">
              <a:buNone/>
            </a:pPr>
            <a:r>
              <a:rPr lang="en-US" dirty="0" smtClean="0"/>
              <a:t>Task Completion or Usability Testing</a:t>
            </a:r>
            <a:endParaRPr lang="en-IN" dirty="0"/>
          </a:p>
          <a:p>
            <a:r>
              <a:rPr lang="en-US" dirty="0" smtClean="0"/>
              <a:t>Watching </a:t>
            </a:r>
            <a:r>
              <a:rPr lang="en-US" dirty="0"/>
              <a:t>someone using your product to understand what </a:t>
            </a:r>
            <a:r>
              <a:rPr lang="en-US" dirty="0" smtClean="0"/>
              <a:t>works. </a:t>
            </a:r>
          </a:p>
          <a:p>
            <a:pPr lvl="1"/>
            <a:r>
              <a:rPr lang="en-US" dirty="0" smtClean="0"/>
              <a:t>To </a:t>
            </a:r>
            <a:r>
              <a:rPr lang="en-US" dirty="0"/>
              <a:t>understand what works and what doesn’t. </a:t>
            </a:r>
            <a:endParaRPr lang="en-IN" dirty="0"/>
          </a:p>
          <a:p>
            <a:pPr lvl="1"/>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62645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1354</TotalTime>
  <Words>5934</Words>
  <Application>Microsoft Office PowerPoint</Application>
  <PresentationFormat>On-screen Show (4:3)</PresentationFormat>
  <Paragraphs>483</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Chapter 7: Testing and Experimenting New Ideas</vt:lpstr>
      <vt:lpstr>Experiments: What They Are and Why We Do Them</vt:lpstr>
      <vt:lpstr>Types of Experiments (1 of 11)</vt:lpstr>
      <vt:lpstr>Types of Experiments (2 of 11)</vt:lpstr>
      <vt:lpstr>Types of Experiments (3 of 11)</vt:lpstr>
      <vt:lpstr>Types of Experiments (4 of 11)</vt:lpstr>
      <vt:lpstr>Types of Experiments (5 of 11)</vt:lpstr>
      <vt:lpstr>Types of Experiments (6 of 11)</vt:lpstr>
      <vt:lpstr>Types of Experiments (7 of 11)</vt:lpstr>
      <vt:lpstr>Types of Experiments (8 of 11)</vt:lpstr>
      <vt:lpstr>Types of Experiments (9 of 11)</vt:lpstr>
      <vt:lpstr>Types of Experiments (10 of 11)</vt:lpstr>
      <vt:lpstr>Types of Experiments (11 of 11)</vt:lpstr>
      <vt:lpstr>A Deeper Look at Prototypes (1 of 5)</vt:lpstr>
      <vt:lpstr>A Deeper Look at Prototypes (2 of 5)</vt:lpstr>
      <vt:lpstr>A Deeper Look at Prototypes (3 of 5)</vt:lpstr>
      <vt:lpstr>A Deeper Look at Prototypes (4 of 5)</vt:lpstr>
      <vt:lpstr>A Deeper Look at Prototypes (5 of 5)</vt:lpstr>
      <vt:lpstr>Hypothesis Testing &amp; the Scientific Method Applied to Entrepreneurship  (1 of 4)</vt:lpstr>
      <vt:lpstr>Hypothesis Testing &amp; the Scientific Method Applied to Entrepreneurship  (2 of 4)</vt:lpstr>
      <vt:lpstr>Hypothesis Testing &amp; the Scientific Method Applied to Entrepreneurship  (3 of 4)</vt:lpstr>
      <vt:lpstr>Hypothesis Testing &amp; the Scientific Method Applied to Entrepreneurship  (4 of 4)</vt:lpstr>
      <vt:lpstr>The Experimentation Template (1 of 4)</vt:lpstr>
      <vt:lpstr>The Experimentation Template (2 of 4)</vt:lpstr>
      <vt:lpstr>The Experimentation Template (3 of 4)</vt:lpstr>
      <vt:lpstr>The Experimentation Template (4 of 4)</vt:lpstr>
      <vt:lpstr>Interviewing for Customer Feedback  (1 of 4)</vt:lpstr>
      <vt:lpstr>Interviewing for Customer Feedback (2 of 4)</vt:lpstr>
      <vt:lpstr>Interviewing for Customer Feedback (3 of 4)</vt:lpstr>
      <vt:lpstr>Interviewing for Customer Feedback (4 of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227</cp:revision>
  <dcterms:created xsi:type="dcterms:W3CDTF">2006-08-16T00:00:00Z</dcterms:created>
  <dcterms:modified xsi:type="dcterms:W3CDTF">2019-11-21T14:46:35Z</dcterms:modified>
</cp:coreProperties>
</file>